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96" r:id="rId3"/>
    <p:sldMasterId id="2147483708" r:id="rId4"/>
  </p:sldMasterIdLst>
  <p:notesMasterIdLst>
    <p:notesMasterId r:id="rId40"/>
  </p:notesMasterIdLst>
  <p:sldIdLst>
    <p:sldId id="739" r:id="rId5"/>
    <p:sldId id="740" r:id="rId6"/>
    <p:sldId id="741" r:id="rId7"/>
    <p:sldId id="776" r:id="rId8"/>
    <p:sldId id="777" r:id="rId9"/>
    <p:sldId id="778" r:id="rId10"/>
    <p:sldId id="779" r:id="rId11"/>
    <p:sldId id="780" r:id="rId12"/>
    <p:sldId id="781" r:id="rId13"/>
    <p:sldId id="782" r:id="rId14"/>
    <p:sldId id="795" r:id="rId15"/>
    <p:sldId id="796" r:id="rId16"/>
    <p:sldId id="797" r:id="rId17"/>
    <p:sldId id="798" r:id="rId18"/>
    <p:sldId id="799" r:id="rId19"/>
    <p:sldId id="815" r:id="rId20"/>
    <p:sldId id="745" r:id="rId21"/>
    <p:sldId id="770" r:id="rId22"/>
    <p:sldId id="773" r:id="rId23"/>
    <p:sldId id="771" r:id="rId24"/>
    <p:sldId id="748" r:id="rId25"/>
    <p:sldId id="774" r:id="rId26"/>
    <p:sldId id="775" r:id="rId27"/>
    <p:sldId id="747" r:id="rId28"/>
    <p:sldId id="256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  <p:sldId id="265" r:id="rId38"/>
    <p:sldId id="768" r:id="rId39"/>
  </p:sldIdLst>
  <p:sldSz cx="12192000" cy="6858000"/>
  <p:notesSz cx="6858000" cy="9144000"/>
  <p:custDataLst>
    <p:tags r:id="rId4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B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71" autoAdjust="0"/>
    <p:restoredTop sz="99823" autoAdjust="0"/>
  </p:normalViewPr>
  <p:slideViewPr>
    <p:cSldViewPr snapToGrid="0">
      <p:cViewPr varScale="1">
        <p:scale>
          <a:sx n="82" d="100"/>
          <a:sy n="82" d="100"/>
        </p:scale>
        <p:origin x="134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28657C-BFCD-480A-9D33-DBC343DA3069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1C0173-7218-4FCF-8E4B-31AC14C57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966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857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56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29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9121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0242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5340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493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3563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0897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91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204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1422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5532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7843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8709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5062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1883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9762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2034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6479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0280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655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4348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9618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8693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4760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0785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3551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7050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5350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76733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466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991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491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8050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60783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3675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3260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127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08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6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636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72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013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41E9F-98F7-42AF-83C5-FAABF3DA94E8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3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206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174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678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203200" y="174171"/>
            <a:ext cx="11776710" cy="784225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+mn-lt"/>
              </a:rPr>
              <a:t>District Work Status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680296"/>
              </p:ext>
            </p:extLst>
          </p:nvPr>
        </p:nvGraphicFramePr>
        <p:xfrm>
          <a:off x="346310" y="1252841"/>
          <a:ext cx="11450738" cy="5430992"/>
        </p:xfrm>
        <a:graphic>
          <a:graphicData uri="http://schemas.openxmlformats.org/drawingml/2006/table">
            <a:tbl>
              <a:tblPr/>
              <a:tblGrid>
                <a:gridCol w="16836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1925">
                  <a:extLst>
                    <a:ext uri="{9D8B030D-6E8A-4147-A177-3AD203B41FA5}">
                      <a16:colId xmlns:a16="http://schemas.microsoft.com/office/drawing/2014/main" val="2497114624"/>
                    </a:ext>
                  </a:extLst>
                </a:gridCol>
                <a:gridCol w="2011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44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778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611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Taluka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Category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No. of Schemes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Work Order Issued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Work In</a:t>
                      </a:r>
                      <a:r>
                        <a:rPr lang="en-IN" sz="18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</a:t>
                      </a:r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Progress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Work</a:t>
                      </a:r>
                      <a:r>
                        <a:rPr lang="en-IN" sz="18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Not S</a:t>
                      </a:r>
                      <a:r>
                        <a:rPr lang="en-US" sz="1800" b="1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tarted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89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IN" sz="1400" b="1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Akole</a:t>
                      </a:r>
                      <a:endParaRPr lang="en-IN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860" marR="22860" marT="15240" marB="152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Retro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64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64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89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New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29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18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6767108"/>
                  </a:ext>
                </a:extLst>
              </a:tr>
              <a:tr h="43689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IN" sz="1400" b="1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Kopargaon</a:t>
                      </a:r>
                      <a:endParaRPr lang="en-IN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860" marR="22860" marT="15240" marB="152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Retro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33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8188439"/>
                  </a:ext>
                </a:extLst>
              </a:tr>
              <a:tr h="43689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New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19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19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19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8721351"/>
                  </a:ext>
                </a:extLst>
              </a:tr>
              <a:tr h="43689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IN" sz="1400" b="1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Rahata</a:t>
                      </a:r>
                      <a:endParaRPr lang="en-IN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860" marR="22860" marT="15240" marB="152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Retro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18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17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4289626"/>
                  </a:ext>
                </a:extLst>
              </a:tr>
              <a:tr h="43689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New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9267245"/>
                  </a:ext>
                </a:extLst>
              </a:tr>
              <a:tr h="43689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IN" sz="1400" b="1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Sangamner</a:t>
                      </a:r>
                      <a:endParaRPr lang="en-IN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860" marR="22860" marT="15240" marB="152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Retro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49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49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29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4144627"/>
                  </a:ext>
                </a:extLst>
              </a:tr>
              <a:tr h="43689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New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23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23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8230415"/>
                  </a:ext>
                </a:extLst>
              </a:tr>
              <a:tr h="43689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IN" sz="1400" b="1" dirty="0"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22860" marR="22860" marT="15240" marB="152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Retro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166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163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308865"/>
                  </a:ext>
                </a:extLst>
              </a:tr>
              <a:tr h="43689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New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995280"/>
                  </a:ext>
                </a:extLst>
              </a:tr>
              <a:tr h="500916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Grand Total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dirty="0">
                          <a:effectLst/>
                          <a:latin typeface="Calibri" panose="020F0502020204030204" pitchFamily="34" charset="0"/>
                        </a:rPr>
                        <a:t>247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dirty="0">
                          <a:effectLst/>
                          <a:latin typeface="Calibri" panose="020F0502020204030204" pitchFamily="34" charset="0"/>
                        </a:rPr>
                        <a:t>243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dirty="0">
                          <a:effectLst/>
                          <a:latin typeface="Calibri" panose="020F0502020204030204" pitchFamily="34" charset="0"/>
                        </a:rPr>
                        <a:t>170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dirty="0"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5278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7817" y="102811"/>
            <a:ext cx="11776365" cy="923349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+mn-lt"/>
              </a:rPr>
              <a:t>Abstract of Schemes – Work in Progress</a:t>
            </a:r>
            <a:br>
              <a:rPr lang="en-US" b="1" dirty="0">
                <a:latin typeface="+mn-lt"/>
              </a:rPr>
            </a:br>
            <a:r>
              <a:rPr lang="en-US" sz="2200" b="1" dirty="0">
                <a:latin typeface="+mn-lt"/>
              </a:rPr>
              <a:t>Category – “Retro”</a:t>
            </a:r>
            <a:endParaRPr lang="en-US" sz="1600" b="1" dirty="0">
              <a:latin typeface="+mn-l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2ED02E3-74AC-0540-57C1-C7CE9A2A37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462461"/>
              </p:ext>
            </p:extLst>
          </p:nvPr>
        </p:nvGraphicFramePr>
        <p:xfrm>
          <a:off x="497929" y="1167257"/>
          <a:ext cx="11486252" cy="593185"/>
        </p:xfrm>
        <a:graphic>
          <a:graphicData uri="http://schemas.openxmlformats.org/drawingml/2006/table">
            <a:tbl>
              <a:tblPr/>
              <a:tblGrid>
                <a:gridCol w="564527">
                  <a:extLst>
                    <a:ext uri="{9D8B030D-6E8A-4147-A177-3AD203B41FA5}">
                      <a16:colId xmlns:a16="http://schemas.microsoft.com/office/drawing/2014/main" val="335200627"/>
                    </a:ext>
                  </a:extLst>
                </a:gridCol>
                <a:gridCol w="1688338">
                  <a:extLst>
                    <a:ext uri="{9D8B030D-6E8A-4147-A177-3AD203B41FA5}">
                      <a16:colId xmlns:a16="http://schemas.microsoft.com/office/drawing/2014/main" val="2633546498"/>
                    </a:ext>
                  </a:extLst>
                </a:gridCol>
                <a:gridCol w="3582842">
                  <a:extLst>
                    <a:ext uri="{9D8B030D-6E8A-4147-A177-3AD203B41FA5}">
                      <a16:colId xmlns:a16="http://schemas.microsoft.com/office/drawing/2014/main" val="1550490918"/>
                    </a:ext>
                  </a:extLst>
                </a:gridCol>
                <a:gridCol w="1586431">
                  <a:extLst>
                    <a:ext uri="{9D8B030D-6E8A-4147-A177-3AD203B41FA5}">
                      <a16:colId xmlns:a16="http://schemas.microsoft.com/office/drawing/2014/main" val="3229464441"/>
                    </a:ext>
                  </a:extLst>
                </a:gridCol>
                <a:gridCol w="1336879">
                  <a:extLst>
                    <a:ext uri="{9D8B030D-6E8A-4147-A177-3AD203B41FA5}">
                      <a16:colId xmlns:a16="http://schemas.microsoft.com/office/drawing/2014/main" val="1482487857"/>
                    </a:ext>
                  </a:extLst>
                </a:gridCol>
                <a:gridCol w="1497306">
                  <a:extLst>
                    <a:ext uri="{9D8B030D-6E8A-4147-A177-3AD203B41FA5}">
                      <a16:colId xmlns:a16="http://schemas.microsoft.com/office/drawing/2014/main" val="2168994176"/>
                    </a:ext>
                  </a:extLst>
                </a:gridCol>
                <a:gridCol w="1229929">
                  <a:extLst>
                    <a:ext uri="{9D8B030D-6E8A-4147-A177-3AD203B41FA5}">
                      <a16:colId xmlns:a16="http://schemas.microsoft.com/office/drawing/2014/main" val="4278254646"/>
                    </a:ext>
                  </a:extLst>
                </a:gridCol>
              </a:tblGrid>
              <a:tr h="5931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Sr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No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Scheme Name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Name of Agency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 Amount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(</a:t>
                      </a:r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excl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GST)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Date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Construction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Period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Physical </a:t>
                      </a:r>
                    </a:p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Progress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141223"/>
                  </a:ext>
                </a:extLst>
              </a:tr>
            </a:tbl>
          </a:graphicData>
        </a:graphic>
      </p:graphicFrame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3D68098B-0439-EFF3-306E-F6D3EB39B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286226"/>
              </p:ext>
            </p:extLst>
          </p:nvPr>
        </p:nvGraphicFramePr>
        <p:xfrm>
          <a:off x="497929" y="1760441"/>
          <a:ext cx="11486252" cy="4994745"/>
        </p:xfrm>
        <a:graphic>
          <a:graphicData uri="http://schemas.openxmlformats.org/drawingml/2006/table">
            <a:tbl>
              <a:tblPr/>
              <a:tblGrid>
                <a:gridCol w="564527">
                  <a:extLst>
                    <a:ext uri="{9D8B030D-6E8A-4147-A177-3AD203B41FA5}">
                      <a16:colId xmlns:a16="http://schemas.microsoft.com/office/drawing/2014/main" val="232975009"/>
                    </a:ext>
                  </a:extLst>
                </a:gridCol>
                <a:gridCol w="1688338">
                  <a:extLst>
                    <a:ext uri="{9D8B030D-6E8A-4147-A177-3AD203B41FA5}">
                      <a16:colId xmlns:a16="http://schemas.microsoft.com/office/drawing/2014/main" val="785303415"/>
                    </a:ext>
                  </a:extLst>
                </a:gridCol>
                <a:gridCol w="3582842">
                  <a:extLst>
                    <a:ext uri="{9D8B030D-6E8A-4147-A177-3AD203B41FA5}">
                      <a16:colId xmlns:a16="http://schemas.microsoft.com/office/drawing/2014/main" val="2413870011"/>
                    </a:ext>
                  </a:extLst>
                </a:gridCol>
                <a:gridCol w="1586431">
                  <a:extLst>
                    <a:ext uri="{9D8B030D-6E8A-4147-A177-3AD203B41FA5}">
                      <a16:colId xmlns:a16="http://schemas.microsoft.com/office/drawing/2014/main" val="1904706511"/>
                    </a:ext>
                  </a:extLst>
                </a:gridCol>
                <a:gridCol w="1336879">
                  <a:extLst>
                    <a:ext uri="{9D8B030D-6E8A-4147-A177-3AD203B41FA5}">
                      <a16:colId xmlns:a16="http://schemas.microsoft.com/office/drawing/2014/main" val="1261089464"/>
                    </a:ext>
                  </a:extLst>
                </a:gridCol>
                <a:gridCol w="1497306">
                  <a:extLst>
                    <a:ext uri="{9D8B030D-6E8A-4147-A177-3AD203B41FA5}">
                      <a16:colId xmlns:a16="http://schemas.microsoft.com/office/drawing/2014/main" val="3569328776"/>
                    </a:ext>
                  </a:extLst>
                </a:gridCol>
                <a:gridCol w="1229929">
                  <a:extLst>
                    <a:ext uri="{9D8B030D-6E8A-4147-A177-3AD203B41FA5}">
                      <a16:colId xmlns:a16="http://schemas.microsoft.com/office/drawing/2014/main" val="1379136875"/>
                    </a:ext>
                  </a:extLst>
                </a:gridCol>
              </a:tblGrid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Manoli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 S Bhujbal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1,65,15,444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03-08-2022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03769799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Ashwi Bk.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Shree Devolopers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1,73,84,181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17-10-2022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13340662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Sangavi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 D Thorat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82,12,612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10-06-2022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2374295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Kharadi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Krushna Infrastructure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1,28,27,862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11-07-2022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2302081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Kankapur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Radhakrushna Construction Company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86,73,959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09-09-2022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2868426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Birewadi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Yashwant Sambhaji Kandalkar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1,77,93,150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18-10-2022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8823137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Balapur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Krushna Infrastructure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1,72,06,048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11-01-2022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5865322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Shedgaon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Sanket Enterprises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16,99,603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05-12-2022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6623691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Shibalapur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Radhakrushna Construction Company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1,17,85,570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14-09-2022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5709391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Jambut Kh.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Yashwant Sambhaji Kandalkar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1,76,49,604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21-09-2022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7525817"/>
                  </a:ext>
                </a:extLst>
              </a:tr>
              <a:tr h="4580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Pimpari Lokai Ajampur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M/S Vihan Construction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1,74,01,481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12-12-2022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7610716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Ghargaon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Krushna Infrastructure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85,94,988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11-07-2022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9831600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Jambhulwadi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Krushna Infrastructure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4,39,23,872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11-01-2022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9378695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Kanoli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Dadasaheb Dhavane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2,67,82,416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28-11-2022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6080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4640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7817" y="102811"/>
            <a:ext cx="11776365" cy="923349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+mn-lt"/>
              </a:rPr>
              <a:t>Abstract of Schemes – Work in Progress</a:t>
            </a:r>
            <a:br>
              <a:rPr lang="en-US" b="1" dirty="0">
                <a:latin typeface="+mn-lt"/>
              </a:rPr>
            </a:br>
            <a:r>
              <a:rPr lang="en-US" sz="2200" b="1" dirty="0">
                <a:latin typeface="+mn-lt"/>
              </a:rPr>
              <a:t>Category – “New”</a:t>
            </a:r>
            <a:endParaRPr lang="en-US" sz="1600" b="1" dirty="0">
              <a:latin typeface="+mn-l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2ED02E3-74AC-0540-57C1-C7CE9A2A37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632788"/>
              </p:ext>
            </p:extLst>
          </p:nvPr>
        </p:nvGraphicFramePr>
        <p:xfrm>
          <a:off x="497929" y="1167257"/>
          <a:ext cx="11486252" cy="593185"/>
        </p:xfrm>
        <a:graphic>
          <a:graphicData uri="http://schemas.openxmlformats.org/drawingml/2006/table">
            <a:tbl>
              <a:tblPr/>
              <a:tblGrid>
                <a:gridCol w="564527">
                  <a:extLst>
                    <a:ext uri="{9D8B030D-6E8A-4147-A177-3AD203B41FA5}">
                      <a16:colId xmlns:a16="http://schemas.microsoft.com/office/drawing/2014/main" val="335200627"/>
                    </a:ext>
                  </a:extLst>
                </a:gridCol>
                <a:gridCol w="1688338">
                  <a:extLst>
                    <a:ext uri="{9D8B030D-6E8A-4147-A177-3AD203B41FA5}">
                      <a16:colId xmlns:a16="http://schemas.microsoft.com/office/drawing/2014/main" val="2633546498"/>
                    </a:ext>
                  </a:extLst>
                </a:gridCol>
                <a:gridCol w="3582842">
                  <a:extLst>
                    <a:ext uri="{9D8B030D-6E8A-4147-A177-3AD203B41FA5}">
                      <a16:colId xmlns:a16="http://schemas.microsoft.com/office/drawing/2014/main" val="1550490918"/>
                    </a:ext>
                  </a:extLst>
                </a:gridCol>
                <a:gridCol w="1586431">
                  <a:extLst>
                    <a:ext uri="{9D8B030D-6E8A-4147-A177-3AD203B41FA5}">
                      <a16:colId xmlns:a16="http://schemas.microsoft.com/office/drawing/2014/main" val="3229464441"/>
                    </a:ext>
                  </a:extLst>
                </a:gridCol>
                <a:gridCol w="1336879">
                  <a:extLst>
                    <a:ext uri="{9D8B030D-6E8A-4147-A177-3AD203B41FA5}">
                      <a16:colId xmlns:a16="http://schemas.microsoft.com/office/drawing/2014/main" val="1482487857"/>
                    </a:ext>
                  </a:extLst>
                </a:gridCol>
                <a:gridCol w="1497306">
                  <a:extLst>
                    <a:ext uri="{9D8B030D-6E8A-4147-A177-3AD203B41FA5}">
                      <a16:colId xmlns:a16="http://schemas.microsoft.com/office/drawing/2014/main" val="2168994176"/>
                    </a:ext>
                  </a:extLst>
                </a:gridCol>
                <a:gridCol w="1229929">
                  <a:extLst>
                    <a:ext uri="{9D8B030D-6E8A-4147-A177-3AD203B41FA5}">
                      <a16:colId xmlns:a16="http://schemas.microsoft.com/office/drawing/2014/main" val="4278254646"/>
                    </a:ext>
                  </a:extLst>
                </a:gridCol>
              </a:tblGrid>
              <a:tr h="5931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Sr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No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Scheme Name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Name of Agency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 Amount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(</a:t>
                      </a:r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excl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GST)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Date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Construction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Period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Physical </a:t>
                      </a:r>
                    </a:p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Progress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141223"/>
                  </a:ext>
                </a:extLst>
              </a:tr>
            </a:tbl>
          </a:graphicData>
        </a:graphic>
      </p:graphicFrame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3D68098B-0439-EFF3-306E-F6D3EB39B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947470"/>
              </p:ext>
            </p:extLst>
          </p:nvPr>
        </p:nvGraphicFramePr>
        <p:xfrm>
          <a:off x="497929" y="1760441"/>
          <a:ext cx="11486252" cy="4994752"/>
        </p:xfrm>
        <a:graphic>
          <a:graphicData uri="http://schemas.openxmlformats.org/drawingml/2006/table">
            <a:tbl>
              <a:tblPr/>
              <a:tblGrid>
                <a:gridCol w="564527">
                  <a:extLst>
                    <a:ext uri="{9D8B030D-6E8A-4147-A177-3AD203B41FA5}">
                      <a16:colId xmlns:a16="http://schemas.microsoft.com/office/drawing/2014/main" val="232975009"/>
                    </a:ext>
                  </a:extLst>
                </a:gridCol>
                <a:gridCol w="1688338">
                  <a:extLst>
                    <a:ext uri="{9D8B030D-6E8A-4147-A177-3AD203B41FA5}">
                      <a16:colId xmlns:a16="http://schemas.microsoft.com/office/drawing/2014/main" val="785303415"/>
                    </a:ext>
                  </a:extLst>
                </a:gridCol>
                <a:gridCol w="3582842">
                  <a:extLst>
                    <a:ext uri="{9D8B030D-6E8A-4147-A177-3AD203B41FA5}">
                      <a16:colId xmlns:a16="http://schemas.microsoft.com/office/drawing/2014/main" val="2413870011"/>
                    </a:ext>
                  </a:extLst>
                </a:gridCol>
                <a:gridCol w="1586431">
                  <a:extLst>
                    <a:ext uri="{9D8B030D-6E8A-4147-A177-3AD203B41FA5}">
                      <a16:colId xmlns:a16="http://schemas.microsoft.com/office/drawing/2014/main" val="1904706511"/>
                    </a:ext>
                  </a:extLst>
                </a:gridCol>
                <a:gridCol w="1336879">
                  <a:extLst>
                    <a:ext uri="{9D8B030D-6E8A-4147-A177-3AD203B41FA5}">
                      <a16:colId xmlns:a16="http://schemas.microsoft.com/office/drawing/2014/main" val="1261089464"/>
                    </a:ext>
                  </a:extLst>
                </a:gridCol>
                <a:gridCol w="1497306">
                  <a:extLst>
                    <a:ext uri="{9D8B030D-6E8A-4147-A177-3AD203B41FA5}">
                      <a16:colId xmlns:a16="http://schemas.microsoft.com/office/drawing/2014/main" val="3569328776"/>
                    </a:ext>
                  </a:extLst>
                </a:gridCol>
                <a:gridCol w="1229929">
                  <a:extLst>
                    <a:ext uri="{9D8B030D-6E8A-4147-A177-3AD203B41FA5}">
                      <a16:colId xmlns:a16="http://schemas.microsoft.com/office/drawing/2014/main" val="1379136875"/>
                    </a:ext>
                  </a:extLst>
                </a:gridCol>
              </a:tblGrid>
              <a:tr h="356768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Akole</a:t>
                      </a:r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Akole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2374295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Keli Otur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Shree Ganesh Construction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3,50,58,000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06-01-2023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2302081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Terungan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Prajakt Rajesh Kadam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1,18,37,066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04-11-2022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2868426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Ambit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Shree Ganesh Construction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1,41,89,678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10-01-2023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8823137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Pimpaldari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M/S J. D. Dighe And Sons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1,56,56,240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07-11-2022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5865322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Ghatghar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Sunil Ramnath Mandlik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1,29,43,127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06-10-2022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6623691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Pachnai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Walunj Ashok Paraji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68,27,369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07-11-2022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5709391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Khirvire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Ambadas Popat Ghuge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3,62,20,125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27-01-2022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7525817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Chitalvedhe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Somnath Nivrutti Thorat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65,76,477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25-10-2022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7610716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Pachpattawadi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Ambadas Popat Ghuge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94,76,841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10-10-2022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9831600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Pangri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Uttam Bhausaheb Navale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1,53,67,986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20-10-2022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9378695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Ratanawadi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Uttam Bhausaheb Nawale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1,93,34,084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15-12-2022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6080532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Somalwadi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Godse Prajwal Somnath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1,31,16,000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15-12-2022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9046834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Digambar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Adesh Gorkshnath Yevale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83,53,362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28-11-2022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6910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0072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7817" y="102811"/>
            <a:ext cx="11776365" cy="923349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+mn-lt"/>
              </a:rPr>
              <a:t>Abstract of Schemes – Work in Progress</a:t>
            </a:r>
            <a:br>
              <a:rPr lang="en-US" b="1" dirty="0">
                <a:latin typeface="+mn-lt"/>
              </a:rPr>
            </a:br>
            <a:r>
              <a:rPr lang="en-US" sz="2200" b="1" dirty="0">
                <a:latin typeface="+mn-lt"/>
              </a:rPr>
              <a:t>Category – “New”</a:t>
            </a:r>
            <a:endParaRPr lang="en-US" sz="1600" b="1" dirty="0">
              <a:latin typeface="+mn-l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2ED02E3-74AC-0540-57C1-C7CE9A2A37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570352"/>
              </p:ext>
            </p:extLst>
          </p:nvPr>
        </p:nvGraphicFramePr>
        <p:xfrm>
          <a:off x="497929" y="1167257"/>
          <a:ext cx="11486252" cy="593185"/>
        </p:xfrm>
        <a:graphic>
          <a:graphicData uri="http://schemas.openxmlformats.org/drawingml/2006/table">
            <a:tbl>
              <a:tblPr/>
              <a:tblGrid>
                <a:gridCol w="564527">
                  <a:extLst>
                    <a:ext uri="{9D8B030D-6E8A-4147-A177-3AD203B41FA5}">
                      <a16:colId xmlns:a16="http://schemas.microsoft.com/office/drawing/2014/main" val="335200627"/>
                    </a:ext>
                  </a:extLst>
                </a:gridCol>
                <a:gridCol w="1688338">
                  <a:extLst>
                    <a:ext uri="{9D8B030D-6E8A-4147-A177-3AD203B41FA5}">
                      <a16:colId xmlns:a16="http://schemas.microsoft.com/office/drawing/2014/main" val="2633546498"/>
                    </a:ext>
                  </a:extLst>
                </a:gridCol>
                <a:gridCol w="3582842">
                  <a:extLst>
                    <a:ext uri="{9D8B030D-6E8A-4147-A177-3AD203B41FA5}">
                      <a16:colId xmlns:a16="http://schemas.microsoft.com/office/drawing/2014/main" val="1550490918"/>
                    </a:ext>
                  </a:extLst>
                </a:gridCol>
                <a:gridCol w="1586431">
                  <a:extLst>
                    <a:ext uri="{9D8B030D-6E8A-4147-A177-3AD203B41FA5}">
                      <a16:colId xmlns:a16="http://schemas.microsoft.com/office/drawing/2014/main" val="3229464441"/>
                    </a:ext>
                  </a:extLst>
                </a:gridCol>
                <a:gridCol w="1336879">
                  <a:extLst>
                    <a:ext uri="{9D8B030D-6E8A-4147-A177-3AD203B41FA5}">
                      <a16:colId xmlns:a16="http://schemas.microsoft.com/office/drawing/2014/main" val="1482487857"/>
                    </a:ext>
                  </a:extLst>
                </a:gridCol>
                <a:gridCol w="1497306">
                  <a:extLst>
                    <a:ext uri="{9D8B030D-6E8A-4147-A177-3AD203B41FA5}">
                      <a16:colId xmlns:a16="http://schemas.microsoft.com/office/drawing/2014/main" val="2168994176"/>
                    </a:ext>
                  </a:extLst>
                </a:gridCol>
                <a:gridCol w="1229929">
                  <a:extLst>
                    <a:ext uri="{9D8B030D-6E8A-4147-A177-3AD203B41FA5}">
                      <a16:colId xmlns:a16="http://schemas.microsoft.com/office/drawing/2014/main" val="4278254646"/>
                    </a:ext>
                  </a:extLst>
                </a:gridCol>
              </a:tblGrid>
              <a:tr h="5931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Sr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No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Scheme Name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Name of Agency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 Amount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(</a:t>
                      </a:r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excl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GST)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Date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Construction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Period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Physical </a:t>
                      </a:r>
                    </a:p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Progress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141223"/>
                  </a:ext>
                </a:extLst>
              </a:tr>
            </a:tbl>
          </a:graphicData>
        </a:graphic>
      </p:graphicFrame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3D68098B-0439-EFF3-306E-F6D3EB39B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505371"/>
              </p:ext>
            </p:extLst>
          </p:nvPr>
        </p:nvGraphicFramePr>
        <p:xfrm>
          <a:off x="497929" y="1760441"/>
          <a:ext cx="11486252" cy="4994752"/>
        </p:xfrm>
        <a:graphic>
          <a:graphicData uri="http://schemas.openxmlformats.org/drawingml/2006/table">
            <a:tbl>
              <a:tblPr/>
              <a:tblGrid>
                <a:gridCol w="564527">
                  <a:extLst>
                    <a:ext uri="{9D8B030D-6E8A-4147-A177-3AD203B41FA5}">
                      <a16:colId xmlns:a16="http://schemas.microsoft.com/office/drawing/2014/main" val="232975009"/>
                    </a:ext>
                  </a:extLst>
                </a:gridCol>
                <a:gridCol w="1688338">
                  <a:extLst>
                    <a:ext uri="{9D8B030D-6E8A-4147-A177-3AD203B41FA5}">
                      <a16:colId xmlns:a16="http://schemas.microsoft.com/office/drawing/2014/main" val="785303415"/>
                    </a:ext>
                  </a:extLst>
                </a:gridCol>
                <a:gridCol w="3582842">
                  <a:extLst>
                    <a:ext uri="{9D8B030D-6E8A-4147-A177-3AD203B41FA5}">
                      <a16:colId xmlns:a16="http://schemas.microsoft.com/office/drawing/2014/main" val="2413870011"/>
                    </a:ext>
                  </a:extLst>
                </a:gridCol>
                <a:gridCol w="1586431">
                  <a:extLst>
                    <a:ext uri="{9D8B030D-6E8A-4147-A177-3AD203B41FA5}">
                      <a16:colId xmlns:a16="http://schemas.microsoft.com/office/drawing/2014/main" val="1904706511"/>
                    </a:ext>
                  </a:extLst>
                </a:gridCol>
                <a:gridCol w="1336879">
                  <a:extLst>
                    <a:ext uri="{9D8B030D-6E8A-4147-A177-3AD203B41FA5}">
                      <a16:colId xmlns:a16="http://schemas.microsoft.com/office/drawing/2014/main" val="1261089464"/>
                    </a:ext>
                  </a:extLst>
                </a:gridCol>
                <a:gridCol w="1497306">
                  <a:extLst>
                    <a:ext uri="{9D8B030D-6E8A-4147-A177-3AD203B41FA5}">
                      <a16:colId xmlns:a16="http://schemas.microsoft.com/office/drawing/2014/main" val="3569328776"/>
                    </a:ext>
                  </a:extLst>
                </a:gridCol>
                <a:gridCol w="1229929">
                  <a:extLst>
                    <a:ext uri="{9D8B030D-6E8A-4147-A177-3AD203B41FA5}">
                      <a16:colId xmlns:a16="http://schemas.microsoft.com/office/drawing/2014/main" val="1379136875"/>
                    </a:ext>
                  </a:extLst>
                </a:gridCol>
              </a:tblGrid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Murshet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Bharat Popat Pardhi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1,09,62,120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17-01-2023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2374295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Abitkhind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Bharat Popat Pardhi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1,24,50,507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06-12-2022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2302081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Mhalungi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Vishal Bodkhe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1,66,52,670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17-01-2023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2868426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Pnjare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Prajakt Rajesh Kadam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67,32,672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20-10-2022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8823137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Pendshet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Satyajit Balasaheb Arote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90,58,023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15-12-2022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5865322"/>
                  </a:ext>
                </a:extLst>
              </a:tr>
              <a:tr h="356768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Kopargaon</a:t>
                      </a:r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Kopargaon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6623691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Darde Korale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Shramsafalya Construction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1,88,27,550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30-03-2022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95.00%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5709391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Talegaonmale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Shramsafalya Construction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1,84,90,537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06-05-2022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95.00%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7525817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Takali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Prashant Dahifale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26,77,363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27-06-2022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80.00%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7610716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Dahigaon Bolka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Shree Pavan Construction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61,08,983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11-10-2022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70.00%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9831600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Tilwani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Pande Ujjwal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17,18,540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16-11-2022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9378695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Bolaki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Akshay Eknath Chaudari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48,41,631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12-12-2022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6080532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Madhi Khu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Ramakant Phad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79,50,959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23-11-2022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9046834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Dauch Kh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Lalit Shantaram Joshi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80,20,163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28-09-2022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42.00%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6910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8444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7817" y="102811"/>
            <a:ext cx="11776365" cy="923349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+mn-lt"/>
              </a:rPr>
              <a:t>Abstract of Schemes – Work in Progress</a:t>
            </a:r>
            <a:br>
              <a:rPr lang="en-US" b="1" dirty="0">
                <a:latin typeface="+mn-lt"/>
              </a:rPr>
            </a:br>
            <a:r>
              <a:rPr lang="en-US" sz="2200" b="1" dirty="0">
                <a:latin typeface="+mn-lt"/>
              </a:rPr>
              <a:t>Category – “New”</a:t>
            </a:r>
            <a:endParaRPr lang="en-US" sz="1600" b="1" dirty="0">
              <a:latin typeface="+mn-l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2ED02E3-74AC-0540-57C1-C7CE9A2A37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943328"/>
              </p:ext>
            </p:extLst>
          </p:nvPr>
        </p:nvGraphicFramePr>
        <p:xfrm>
          <a:off x="497929" y="1167257"/>
          <a:ext cx="11486252" cy="593185"/>
        </p:xfrm>
        <a:graphic>
          <a:graphicData uri="http://schemas.openxmlformats.org/drawingml/2006/table">
            <a:tbl>
              <a:tblPr/>
              <a:tblGrid>
                <a:gridCol w="564527">
                  <a:extLst>
                    <a:ext uri="{9D8B030D-6E8A-4147-A177-3AD203B41FA5}">
                      <a16:colId xmlns:a16="http://schemas.microsoft.com/office/drawing/2014/main" val="335200627"/>
                    </a:ext>
                  </a:extLst>
                </a:gridCol>
                <a:gridCol w="1688338">
                  <a:extLst>
                    <a:ext uri="{9D8B030D-6E8A-4147-A177-3AD203B41FA5}">
                      <a16:colId xmlns:a16="http://schemas.microsoft.com/office/drawing/2014/main" val="2633546498"/>
                    </a:ext>
                  </a:extLst>
                </a:gridCol>
                <a:gridCol w="3582842">
                  <a:extLst>
                    <a:ext uri="{9D8B030D-6E8A-4147-A177-3AD203B41FA5}">
                      <a16:colId xmlns:a16="http://schemas.microsoft.com/office/drawing/2014/main" val="1550490918"/>
                    </a:ext>
                  </a:extLst>
                </a:gridCol>
                <a:gridCol w="1586431">
                  <a:extLst>
                    <a:ext uri="{9D8B030D-6E8A-4147-A177-3AD203B41FA5}">
                      <a16:colId xmlns:a16="http://schemas.microsoft.com/office/drawing/2014/main" val="3229464441"/>
                    </a:ext>
                  </a:extLst>
                </a:gridCol>
                <a:gridCol w="1336879">
                  <a:extLst>
                    <a:ext uri="{9D8B030D-6E8A-4147-A177-3AD203B41FA5}">
                      <a16:colId xmlns:a16="http://schemas.microsoft.com/office/drawing/2014/main" val="1482487857"/>
                    </a:ext>
                  </a:extLst>
                </a:gridCol>
                <a:gridCol w="1497306">
                  <a:extLst>
                    <a:ext uri="{9D8B030D-6E8A-4147-A177-3AD203B41FA5}">
                      <a16:colId xmlns:a16="http://schemas.microsoft.com/office/drawing/2014/main" val="2168994176"/>
                    </a:ext>
                  </a:extLst>
                </a:gridCol>
                <a:gridCol w="1229929">
                  <a:extLst>
                    <a:ext uri="{9D8B030D-6E8A-4147-A177-3AD203B41FA5}">
                      <a16:colId xmlns:a16="http://schemas.microsoft.com/office/drawing/2014/main" val="4278254646"/>
                    </a:ext>
                  </a:extLst>
                </a:gridCol>
              </a:tblGrid>
              <a:tr h="5931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Sr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No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Scheme Name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Name of Agency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 Amount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(</a:t>
                      </a:r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excl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GST)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Date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Construction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Period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Physical </a:t>
                      </a:r>
                    </a:p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Progress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141223"/>
                  </a:ext>
                </a:extLst>
              </a:tr>
            </a:tbl>
          </a:graphicData>
        </a:graphic>
      </p:graphicFrame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3D68098B-0439-EFF3-306E-F6D3EB39B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466094"/>
              </p:ext>
            </p:extLst>
          </p:nvPr>
        </p:nvGraphicFramePr>
        <p:xfrm>
          <a:off x="497929" y="1760441"/>
          <a:ext cx="11486252" cy="4994752"/>
        </p:xfrm>
        <a:graphic>
          <a:graphicData uri="http://schemas.openxmlformats.org/drawingml/2006/table">
            <a:tbl>
              <a:tblPr/>
              <a:tblGrid>
                <a:gridCol w="564527">
                  <a:extLst>
                    <a:ext uri="{9D8B030D-6E8A-4147-A177-3AD203B41FA5}">
                      <a16:colId xmlns:a16="http://schemas.microsoft.com/office/drawing/2014/main" val="232975009"/>
                    </a:ext>
                  </a:extLst>
                </a:gridCol>
                <a:gridCol w="1688338">
                  <a:extLst>
                    <a:ext uri="{9D8B030D-6E8A-4147-A177-3AD203B41FA5}">
                      <a16:colId xmlns:a16="http://schemas.microsoft.com/office/drawing/2014/main" val="785303415"/>
                    </a:ext>
                  </a:extLst>
                </a:gridCol>
                <a:gridCol w="3582842">
                  <a:extLst>
                    <a:ext uri="{9D8B030D-6E8A-4147-A177-3AD203B41FA5}">
                      <a16:colId xmlns:a16="http://schemas.microsoft.com/office/drawing/2014/main" val="2413870011"/>
                    </a:ext>
                  </a:extLst>
                </a:gridCol>
                <a:gridCol w="1586431">
                  <a:extLst>
                    <a:ext uri="{9D8B030D-6E8A-4147-A177-3AD203B41FA5}">
                      <a16:colId xmlns:a16="http://schemas.microsoft.com/office/drawing/2014/main" val="1904706511"/>
                    </a:ext>
                  </a:extLst>
                </a:gridCol>
                <a:gridCol w="1336879">
                  <a:extLst>
                    <a:ext uri="{9D8B030D-6E8A-4147-A177-3AD203B41FA5}">
                      <a16:colId xmlns:a16="http://schemas.microsoft.com/office/drawing/2014/main" val="1261089464"/>
                    </a:ext>
                  </a:extLst>
                </a:gridCol>
                <a:gridCol w="1497306">
                  <a:extLst>
                    <a:ext uri="{9D8B030D-6E8A-4147-A177-3AD203B41FA5}">
                      <a16:colId xmlns:a16="http://schemas.microsoft.com/office/drawing/2014/main" val="3569328776"/>
                    </a:ext>
                  </a:extLst>
                </a:gridCol>
                <a:gridCol w="1229929">
                  <a:extLst>
                    <a:ext uri="{9D8B030D-6E8A-4147-A177-3AD203B41FA5}">
                      <a16:colId xmlns:a16="http://schemas.microsoft.com/office/drawing/2014/main" val="1379136875"/>
                    </a:ext>
                  </a:extLst>
                </a:gridCol>
              </a:tblGrid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Sangavi Bhusar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Anil Kandalkar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50,63,286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16-06-2022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42.00%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2374295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Sonewadi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Anil Kandalkar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4,16,60,683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28-09-2022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2302081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Anchalgaon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Rajendra Beldar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55,11,518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06-10-2022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2868426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Chandekasare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Dhomse Shivam Pandurang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35,21,732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06-12-2022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8823137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Dhotre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Lalit Shantaram Joshi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1,32,29,742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24-06-2022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5865322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Shahapur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 J Samudra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1,66,64,154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18-10-2022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6623691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Madhi Bu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Ramakant Phad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1,33,91,790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31-05-2022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5709391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Jawalke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 J Samudra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1,64,09,783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17-10-2022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7525817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Lauki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Lalit Shantaram Joshi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51,62,439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17-02-2022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7610716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Kasali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Prashant Dahifale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32,10,118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12-12-2022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9831600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Handewadi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Anil Kandalkar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63,42,339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28-09-2022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9378695"/>
                  </a:ext>
                </a:extLst>
              </a:tr>
              <a:tr h="356768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Rahata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Rahata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6080532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Nighoj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Cholke Sanjay Parasram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63,62,220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26-07-2022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85.00%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9046834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Kankuri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Shivam Kailas Gholap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89,81,841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08-01-2022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70.00%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6910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0304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7817" y="102811"/>
            <a:ext cx="11776365" cy="923349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+mn-lt"/>
              </a:rPr>
              <a:t>Abstract of Schemes – Work in Progress</a:t>
            </a:r>
            <a:br>
              <a:rPr lang="en-US" b="1" dirty="0">
                <a:latin typeface="+mn-lt"/>
              </a:rPr>
            </a:br>
            <a:r>
              <a:rPr lang="en-US" sz="2200" b="1" dirty="0">
                <a:latin typeface="+mn-lt"/>
              </a:rPr>
              <a:t>Category – “New”</a:t>
            </a:r>
            <a:endParaRPr lang="en-US" sz="1600" b="1" dirty="0">
              <a:latin typeface="+mn-l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2ED02E3-74AC-0540-57C1-C7CE9A2A37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478330"/>
              </p:ext>
            </p:extLst>
          </p:nvPr>
        </p:nvGraphicFramePr>
        <p:xfrm>
          <a:off x="497929" y="1167257"/>
          <a:ext cx="11486252" cy="593185"/>
        </p:xfrm>
        <a:graphic>
          <a:graphicData uri="http://schemas.openxmlformats.org/drawingml/2006/table">
            <a:tbl>
              <a:tblPr/>
              <a:tblGrid>
                <a:gridCol w="564527">
                  <a:extLst>
                    <a:ext uri="{9D8B030D-6E8A-4147-A177-3AD203B41FA5}">
                      <a16:colId xmlns:a16="http://schemas.microsoft.com/office/drawing/2014/main" val="335200627"/>
                    </a:ext>
                  </a:extLst>
                </a:gridCol>
                <a:gridCol w="1688338">
                  <a:extLst>
                    <a:ext uri="{9D8B030D-6E8A-4147-A177-3AD203B41FA5}">
                      <a16:colId xmlns:a16="http://schemas.microsoft.com/office/drawing/2014/main" val="2633546498"/>
                    </a:ext>
                  </a:extLst>
                </a:gridCol>
                <a:gridCol w="3582842">
                  <a:extLst>
                    <a:ext uri="{9D8B030D-6E8A-4147-A177-3AD203B41FA5}">
                      <a16:colId xmlns:a16="http://schemas.microsoft.com/office/drawing/2014/main" val="1550490918"/>
                    </a:ext>
                  </a:extLst>
                </a:gridCol>
                <a:gridCol w="1586431">
                  <a:extLst>
                    <a:ext uri="{9D8B030D-6E8A-4147-A177-3AD203B41FA5}">
                      <a16:colId xmlns:a16="http://schemas.microsoft.com/office/drawing/2014/main" val="3229464441"/>
                    </a:ext>
                  </a:extLst>
                </a:gridCol>
                <a:gridCol w="1336879">
                  <a:extLst>
                    <a:ext uri="{9D8B030D-6E8A-4147-A177-3AD203B41FA5}">
                      <a16:colId xmlns:a16="http://schemas.microsoft.com/office/drawing/2014/main" val="1482487857"/>
                    </a:ext>
                  </a:extLst>
                </a:gridCol>
                <a:gridCol w="1497306">
                  <a:extLst>
                    <a:ext uri="{9D8B030D-6E8A-4147-A177-3AD203B41FA5}">
                      <a16:colId xmlns:a16="http://schemas.microsoft.com/office/drawing/2014/main" val="2168994176"/>
                    </a:ext>
                  </a:extLst>
                </a:gridCol>
                <a:gridCol w="1229929">
                  <a:extLst>
                    <a:ext uri="{9D8B030D-6E8A-4147-A177-3AD203B41FA5}">
                      <a16:colId xmlns:a16="http://schemas.microsoft.com/office/drawing/2014/main" val="4278254646"/>
                    </a:ext>
                  </a:extLst>
                </a:gridCol>
              </a:tblGrid>
              <a:tr h="5931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Sr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No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Scheme Name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Name of Agency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 Amount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(</a:t>
                      </a:r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excl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GST)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Date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Construction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Period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Physical </a:t>
                      </a:r>
                    </a:p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Progress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141223"/>
                  </a:ext>
                </a:extLst>
              </a:tr>
            </a:tbl>
          </a:graphicData>
        </a:graphic>
      </p:graphicFrame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3D68098B-0439-EFF3-306E-F6D3EB39B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259913"/>
              </p:ext>
            </p:extLst>
          </p:nvPr>
        </p:nvGraphicFramePr>
        <p:xfrm>
          <a:off x="497929" y="1760441"/>
          <a:ext cx="11486252" cy="4994752"/>
        </p:xfrm>
        <a:graphic>
          <a:graphicData uri="http://schemas.openxmlformats.org/drawingml/2006/table">
            <a:tbl>
              <a:tblPr/>
              <a:tblGrid>
                <a:gridCol w="564527">
                  <a:extLst>
                    <a:ext uri="{9D8B030D-6E8A-4147-A177-3AD203B41FA5}">
                      <a16:colId xmlns:a16="http://schemas.microsoft.com/office/drawing/2014/main" val="232975009"/>
                    </a:ext>
                  </a:extLst>
                </a:gridCol>
                <a:gridCol w="1688338">
                  <a:extLst>
                    <a:ext uri="{9D8B030D-6E8A-4147-A177-3AD203B41FA5}">
                      <a16:colId xmlns:a16="http://schemas.microsoft.com/office/drawing/2014/main" val="785303415"/>
                    </a:ext>
                  </a:extLst>
                </a:gridCol>
                <a:gridCol w="3582842">
                  <a:extLst>
                    <a:ext uri="{9D8B030D-6E8A-4147-A177-3AD203B41FA5}">
                      <a16:colId xmlns:a16="http://schemas.microsoft.com/office/drawing/2014/main" val="2413870011"/>
                    </a:ext>
                  </a:extLst>
                </a:gridCol>
                <a:gridCol w="1586431">
                  <a:extLst>
                    <a:ext uri="{9D8B030D-6E8A-4147-A177-3AD203B41FA5}">
                      <a16:colId xmlns:a16="http://schemas.microsoft.com/office/drawing/2014/main" val="1904706511"/>
                    </a:ext>
                  </a:extLst>
                </a:gridCol>
                <a:gridCol w="1336879">
                  <a:extLst>
                    <a:ext uri="{9D8B030D-6E8A-4147-A177-3AD203B41FA5}">
                      <a16:colId xmlns:a16="http://schemas.microsoft.com/office/drawing/2014/main" val="1261089464"/>
                    </a:ext>
                  </a:extLst>
                </a:gridCol>
                <a:gridCol w="1497306">
                  <a:extLst>
                    <a:ext uri="{9D8B030D-6E8A-4147-A177-3AD203B41FA5}">
                      <a16:colId xmlns:a16="http://schemas.microsoft.com/office/drawing/2014/main" val="3569328776"/>
                    </a:ext>
                  </a:extLst>
                </a:gridCol>
                <a:gridCol w="1229929">
                  <a:extLst>
                    <a:ext uri="{9D8B030D-6E8A-4147-A177-3AD203B41FA5}">
                      <a16:colId xmlns:a16="http://schemas.microsoft.com/office/drawing/2014/main" val="1379136875"/>
                    </a:ext>
                  </a:extLst>
                </a:gridCol>
              </a:tblGrid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Sawalivihir Bk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 P Totare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1,65,48,491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08-01-2022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2374295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Adgaon Bk.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Dadasaheb Dhavne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4,16,31,788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30-01-2023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2302081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Tisgaon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 K Thorat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47,95,296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09-06-2022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2868426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Dhangarwadi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Akshay Tambe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97,13,164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11-11-2022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8823137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Nandur Bk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Cholke Sanjay Parasram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3,98,06,027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12-08-2022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5865322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Astagaav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Dadasaheb Dhavne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3,92,35,175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12-05-2022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6623691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Babhaleshwar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Ravindra Sahebrao Shinde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2,17,72,115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27-10-2022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5709391"/>
                  </a:ext>
                </a:extLst>
              </a:tr>
              <a:tr h="356768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Sangamner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Sangamner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7525817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Modhalwadi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Shree Sachin Jorvekr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1,10,98,315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27-06-2022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75.00%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7610716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Borbanwadi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Kiran Gadge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1,05,49,057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14-06-2022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70.00%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9831600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Kolwade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Anil Kandalkar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2,03,89,563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30-06-2022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9378695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Raytewadi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 A Kandalkar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1,75,03,472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18-10-2022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6080532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Ozar Bk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M/S Sanket Enterprises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1,67,19,198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30-09-2022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9046834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Dhandarphal Kh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Krushna Infrastructure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1,46,87,866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16-09-2022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6910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8848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7817" y="102811"/>
            <a:ext cx="11776365" cy="923349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+mn-lt"/>
              </a:rPr>
              <a:t>Abstract of Schemes – Work in Progress</a:t>
            </a:r>
            <a:br>
              <a:rPr lang="en-US" b="1" dirty="0">
                <a:latin typeface="+mn-lt"/>
              </a:rPr>
            </a:br>
            <a:r>
              <a:rPr lang="en-US" sz="2200" b="1" dirty="0">
                <a:latin typeface="+mn-lt"/>
              </a:rPr>
              <a:t>Category – “New”</a:t>
            </a:r>
            <a:endParaRPr lang="en-US" sz="1600" b="1" dirty="0">
              <a:latin typeface="+mn-l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2ED02E3-74AC-0540-57C1-C7CE9A2A37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168735"/>
              </p:ext>
            </p:extLst>
          </p:nvPr>
        </p:nvGraphicFramePr>
        <p:xfrm>
          <a:off x="497929" y="1167257"/>
          <a:ext cx="11486252" cy="593185"/>
        </p:xfrm>
        <a:graphic>
          <a:graphicData uri="http://schemas.openxmlformats.org/drawingml/2006/table">
            <a:tbl>
              <a:tblPr/>
              <a:tblGrid>
                <a:gridCol w="564527">
                  <a:extLst>
                    <a:ext uri="{9D8B030D-6E8A-4147-A177-3AD203B41FA5}">
                      <a16:colId xmlns:a16="http://schemas.microsoft.com/office/drawing/2014/main" val="335200627"/>
                    </a:ext>
                  </a:extLst>
                </a:gridCol>
                <a:gridCol w="1688338">
                  <a:extLst>
                    <a:ext uri="{9D8B030D-6E8A-4147-A177-3AD203B41FA5}">
                      <a16:colId xmlns:a16="http://schemas.microsoft.com/office/drawing/2014/main" val="2633546498"/>
                    </a:ext>
                  </a:extLst>
                </a:gridCol>
                <a:gridCol w="3582842">
                  <a:extLst>
                    <a:ext uri="{9D8B030D-6E8A-4147-A177-3AD203B41FA5}">
                      <a16:colId xmlns:a16="http://schemas.microsoft.com/office/drawing/2014/main" val="1550490918"/>
                    </a:ext>
                  </a:extLst>
                </a:gridCol>
                <a:gridCol w="1586431">
                  <a:extLst>
                    <a:ext uri="{9D8B030D-6E8A-4147-A177-3AD203B41FA5}">
                      <a16:colId xmlns:a16="http://schemas.microsoft.com/office/drawing/2014/main" val="3229464441"/>
                    </a:ext>
                  </a:extLst>
                </a:gridCol>
                <a:gridCol w="1336879">
                  <a:extLst>
                    <a:ext uri="{9D8B030D-6E8A-4147-A177-3AD203B41FA5}">
                      <a16:colId xmlns:a16="http://schemas.microsoft.com/office/drawing/2014/main" val="1482487857"/>
                    </a:ext>
                  </a:extLst>
                </a:gridCol>
                <a:gridCol w="1497306">
                  <a:extLst>
                    <a:ext uri="{9D8B030D-6E8A-4147-A177-3AD203B41FA5}">
                      <a16:colId xmlns:a16="http://schemas.microsoft.com/office/drawing/2014/main" val="2168994176"/>
                    </a:ext>
                  </a:extLst>
                </a:gridCol>
                <a:gridCol w="1229929">
                  <a:extLst>
                    <a:ext uri="{9D8B030D-6E8A-4147-A177-3AD203B41FA5}">
                      <a16:colId xmlns:a16="http://schemas.microsoft.com/office/drawing/2014/main" val="4278254646"/>
                    </a:ext>
                  </a:extLst>
                </a:gridCol>
              </a:tblGrid>
              <a:tr h="5931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Sr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No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Scheme Name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Name of Agency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 Amount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(</a:t>
                      </a:r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excl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GST)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Date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Construction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Period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Physical </a:t>
                      </a:r>
                    </a:p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Progress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141223"/>
                  </a:ext>
                </a:extLst>
              </a:tr>
            </a:tbl>
          </a:graphicData>
        </a:graphic>
      </p:graphicFrame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3D68098B-0439-EFF3-306E-F6D3EB39B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705816"/>
              </p:ext>
            </p:extLst>
          </p:nvPr>
        </p:nvGraphicFramePr>
        <p:xfrm>
          <a:off x="497929" y="1760442"/>
          <a:ext cx="11486252" cy="1994214"/>
        </p:xfrm>
        <a:graphic>
          <a:graphicData uri="http://schemas.openxmlformats.org/drawingml/2006/table">
            <a:tbl>
              <a:tblPr/>
              <a:tblGrid>
                <a:gridCol w="564527">
                  <a:extLst>
                    <a:ext uri="{9D8B030D-6E8A-4147-A177-3AD203B41FA5}">
                      <a16:colId xmlns:a16="http://schemas.microsoft.com/office/drawing/2014/main" val="232975009"/>
                    </a:ext>
                  </a:extLst>
                </a:gridCol>
                <a:gridCol w="1688338">
                  <a:extLst>
                    <a:ext uri="{9D8B030D-6E8A-4147-A177-3AD203B41FA5}">
                      <a16:colId xmlns:a16="http://schemas.microsoft.com/office/drawing/2014/main" val="785303415"/>
                    </a:ext>
                  </a:extLst>
                </a:gridCol>
                <a:gridCol w="3582842">
                  <a:extLst>
                    <a:ext uri="{9D8B030D-6E8A-4147-A177-3AD203B41FA5}">
                      <a16:colId xmlns:a16="http://schemas.microsoft.com/office/drawing/2014/main" val="2413870011"/>
                    </a:ext>
                  </a:extLst>
                </a:gridCol>
                <a:gridCol w="1586431">
                  <a:extLst>
                    <a:ext uri="{9D8B030D-6E8A-4147-A177-3AD203B41FA5}">
                      <a16:colId xmlns:a16="http://schemas.microsoft.com/office/drawing/2014/main" val="1904706511"/>
                    </a:ext>
                  </a:extLst>
                </a:gridCol>
                <a:gridCol w="1336879">
                  <a:extLst>
                    <a:ext uri="{9D8B030D-6E8A-4147-A177-3AD203B41FA5}">
                      <a16:colId xmlns:a16="http://schemas.microsoft.com/office/drawing/2014/main" val="1261089464"/>
                    </a:ext>
                  </a:extLst>
                </a:gridCol>
                <a:gridCol w="1497306">
                  <a:extLst>
                    <a:ext uri="{9D8B030D-6E8A-4147-A177-3AD203B41FA5}">
                      <a16:colId xmlns:a16="http://schemas.microsoft.com/office/drawing/2014/main" val="3569328776"/>
                    </a:ext>
                  </a:extLst>
                </a:gridCol>
                <a:gridCol w="1229929">
                  <a:extLst>
                    <a:ext uri="{9D8B030D-6E8A-4147-A177-3AD203B41FA5}">
                      <a16:colId xmlns:a16="http://schemas.microsoft.com/office/drawing/2014/main" val="1379136875"/>
                    </a:ext>
                  </a:extLst>
                </a:gridCol>
              </a:tblGrid>
              <a:tr h="33236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Kurakundi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K.K. Thorat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1,52,92,673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31-10-2022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2374295"/>
                  </a:ext>
                </a:extLst>
              </a:tr>
              <a:tr h="33236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Dadh Kh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M/S Atul Rmc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1,68,19,994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27-09-2022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2302081"/>
                  </a:ext>
                </a:extLst>
              </a:tr>
              <a:tr h="33236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Chanegaon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 S Bhujbal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1,68,71,291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08-09-2022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2868426"/>
                  </a:ext>
                </a:extLst>
              </a:tr>
              <a:tr h="33236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Mhaswandi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 D Dighe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97,75,956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11-10-2022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8823137"/>
                  </a:ext>
                </a:extLst>
              </a:tr>
              <a:tr h="33236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Nimbale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Kolhe Yogesh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1,30,41,711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01-11-2022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5865322"/>
                  </a:ext>
                </a:extLst>
              </a:tr>
              <a:tr h="33236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Pemrewadi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Ankita Dilip Shinde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65,84,312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09-08-2022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6623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0879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7817" y="102811"/>
            <a:ext cx="11776365" cy="923349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+mn-lt"/>
              </a:rPr>
              <a:t>Abstract of Schemes – Work Completed</a:t>
            </a:r>
            <a:br>
              <a:rPr lang="en-US" b="1" dirty="0">
                <a:latin typeface="+mn-lt"/>
              </a:rPr>
            </a:br>
            <a:r>
              <a:rPr lang="en-US" sz="2200" b="1" dirty="0">
                <a:latin typeface="+mn-lt"/>
              </a:rPr>
              <a:t>Category – “Retro”</a:t>
            </a:r>
            <a:endParaRPr lang="en-US" sz="1600" b="1" dirty="0">
              <a:latin typeface="+mn-l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2ED02E3-74AC-0540-57C1-C7CE9A2A37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489694"/>
              </p:ext>
            </p:extLst>
          </p:nvPr>
        </p:nvGraphicFramePr>
        <p:xfrm>
          <a:off x="497929" y="1167257"/>
          <a:ext cx="11196137" cy="593185"/>
        </p:xfrm>
        <a:graphic>
          <a:graphicData uri="http://schemas.openxmlformats.org/drawingml/2006/table">
            <a:tbl>
              <a:tblPr/>
              <a:tblGrid>
                <a:gridCol w="616256">
                  <a:extLst>
                    <a:ext uri="{9D8B030D-6E8A-4147-A177-3AD203B41FA5}">
                      <a16:colId xmlns:a16="http://schemas.microsoft.com/office/drawing/2014/main" val="335200627"/>
                    </a:ext>
                  </a:extLst>
                </a:gridCol>
                <a:gridCol w="1843045">
                  <a:extLst>
                    <a:ext uri="{9D8B030D-6E8A-4147-A177-3AD203B41FA5}">
                      <a16:colId xmlns:a16="http://schemas.microsoft.com/office/drawing/2014/main" val="2633546498"/>
                    </a:ext>
                  </a:extLst>
                </a:gridCol>
                <a:gridCol w="3911147">
                  <a:extLst>
                    <a:ext uri="{9D8B030D-6E8A-4147-A177-3AD203B41FA5}">
                      <a16:colId xmlns:a16="http://schemas.microsoft.com/office/drawing/2014/main" val="1550490918"/>
                    </a:ext>
                  </a:extLst>
                </a:gridCol>
                <a:gridCol w="1731800">
                  <a:extLst>
                    <a:ext uri="{9D8B030D-6E8A-4147-A177-3AD203B41FA5}">
                      <a16:colId xmlns:a16="http://schemas.microsoft.com/office/drawing/2014/main" val="3229464441"/>
                    </a:ext>
                  </a:extLst>
                </a:gridCol>
                <a:gridCol w="1459381">
                  <a:extLst>
                    <a:ext uri="{9D8B030D-6E8A-4147-A177-3AD203B41FA5}">
                      <a16:colId xmlns:a16="http://schemas.microsoft.com/office/drawing/2014/main" val="1482487857"/>
                    </a:ext>
                  </a:extLst>
                </a:gridCol>
                <a:gridCol w="1634508">
                  <a:extLst>
                    <a:ext uri="{9D8B030D-6E8A-4147-A177-3AD203B41FA5}">
                      <a16:colId xmlns:a16="http://schemas.microsoft.com/office/drawing/2014/main" val="2168994176"/>
                    </a:ext>
                  </a:extLst>
                </a:gridCol>
              </a:tblGrid>
              <a:tr h="5931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Sr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No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Scheme Name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Name of Agency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 Amount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(</a:t>
                      </a:r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excl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GST)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Date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Construction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Period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141223"/>
                  </a:ext>
                </a:extLst>
              </a:tr>
            </a:tbl>
          </a:graphicData>
        </a:graphic>
      </p:graphicFrame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3D68098B-0439-EFF3-306E-F6D3EB39B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889522"/>
              </p:ext>
            </p:extLst>
          </p:nvPr>
        </p:nvGraphicFramePr>
        <p:xfrm>
          <a:off x="497928" y="1760442"/>
          <a:ext cx="11196137" cy="2991321"/>
        </p:xfrm>
        <a:graphic>
          <a:graphicData uri="http://schemas.openxmlformats.org/drawingml/2006/table">
            <a:tbl>
              <a:tblPr/>
              <a:tblGrid>
                <a:gridCol w="616256">
                  <a:extLst>
                    <a:ext uri="{9D8B030D-6E8A-4147-A177-3AD203B41FA5}">
                      <a16:colId xmlns:a16="http://schemas.microsoft.com/office/drawing/2014/main" val="232975009"/>
                    </a:ext>
                  </a:extLst>
                </a:gridCol>
                <a:gridCol w="1843045">
                  <a:extLst>
                    <a:ext uri="{9D8B030D-6E8A-4147-A177-3AD203B41FA5}">
                      <a16:colId xmlns:a16="http://schemas.microsoft.com/office/drawing/2014/main" val="785303415"/>
                    </a:ext>
                  </a:extLst>
                </a:gridCol>
                <a:gridCol w="3911147">
                  <a:extLst>
                    <a:ext uri="{9D8B030D-6E8A-4147-A177-3AD203B41FA5}">
                      <a16:colId xmlns:a16="http://schemas.microsoft.com/office/drawing/2014/main" val="2413870011"/>
                    </a:ext>
                  </a:extLst>
                </a:gridCol>
                <a:gridCol w="1731800">
                  <a:extLst>
                    <a:ext uri="{9D8B030D-6E8A-4147-A177-3AD203B41FA5}">
                      <a16:colId xmlns:a16="http://schemas.microsoft.com/office/drawing/2014/main" val="1904706511"/>
                    </a:ext>
                  </a:extLst>
                </a:gridCol>
                <a:gridCol w="1459381">
                  <a:extLst>
                    <a:ext uri="{9D8B030D-6E8A-4147-A177-3AD203B41FA5}">
                      <a16:colId xmlns:a16="http://schemas.microsoft.com/office/drawing/2014/main" val="1261089464"/>
                    </a:ext>
                  </a:extLst>
                </a:gridCol>
                <a:gridCol w="1634508">
                  <a:extLst>
                    <a:ext uri="{9D8B030D-6E8A-4147-A177-3AD203B41FA5}">
                      <a16:colId xmlns:a16="http://schemas.microsoft.com/office/drawing/2014/main" val="3569328776"/>
                    </a:ext>
                  </a:extLst>
                </a:gridCol>
              </a:tblGrid>
              <a:tr h="332369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Rahata</a:t>
                      </a:r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Rahata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2374295"/>
                  </a:ext>
                </a:extLst>
              </a:tr>
              <a:tr h="33236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Chandrapur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Cholke Sanjay Parasram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20,89,996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14-06-2022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Months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2302081"/>
                  </a:ext>
                </a:extLst>
              </a:tr>
              <a:tr h="33236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Pimplas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Ghungare Sukhdev Namdev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20,28,281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25-04-2022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2868426"/>
                  </a:ext>
                </a:extLst>
              </a:tr>
              <a:tr h="33236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Rastapur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Cholke Sanjay Parasram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14,92,462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28-03-2022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8823137"/>
                  </a:ext>
                </a:extLst>
              </a:tr>
              <a:tr h="33236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Sawalivihir Kh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Cholke Sanjay Parasram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20,30,047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05-04-2022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5865322"/>
                  </a:ext>
                </a:extLst>
              </a:tr>
              <a:tr h="332369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Sangamner</a:t>
                      </a:r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Sangamner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6623691"/>
                  </a:ext>
                </a:extLst>
              </a:tr>
              <a:tr h="33236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Khali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Shramsafalya Construction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16,37,301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25-04-2022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5709391"/>
                  </a:ext>
                </a:extLst>
              </a:tr>
              <a:tr h="33236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Ozar Kh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Advet Construction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58,62,171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17-03-2022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7525817"/>
                  </a:ext>
                </a:extLst>
              </a:tr>
              <a:tr h="33236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Zarekhati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Shramsafalya Construction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12,00,594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21-02-2022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7610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5938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73000">
              <a:schemeClr val="accent1">
                <a:lumMod val="30000"/>
                <a:lumOff val="70000"/>
              </a:schemeClr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151784" y="3075056"/>
            <a:ext cx="388843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u="sng" dirty="0">
                <a:solidFill>
                  <a:prstClr val="black"/>
                </a:solidFill>
              </a:rPr>
              <a:t>DASHBOARD</a:t>
            </a:r>
            <a:endParaRPr lang="en-IN" sz="4000" b="1" u="sng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554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324017-248F-CEF8-24EC-DECC386C8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1641"/>
            <a:ext cx="12192000" cy="16347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179" y="400062"/>
            <a:ext cx="1582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Work Status</a:t>
            </a:r>
            <a:endParaRPr lang="en-IN" b="1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148792-AE76-4D75-A64B-DB24860FAEDB}"/>
              </a:ext>
            </a:extLst>
          </p:cNvPr>
          <p:cNvSpPr txBox="1"/>
          <p:nvPr/>
        </p:nvSpPr>
        <p:spPr>
          <a:xfrm>
            <a:off x="41945" y="41945"/>
            <a:ext cx="7910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Dashboard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260637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148792-AE76-4D75-A64B-DB24860FAEDB}"/>
              </a:ext>
            </a:extLst>
          </p:cNvPr>
          <p:cNvSpPr txBox="1"/>
          <p:nvPr/>
        </p:nvSpPr>
        <p:spPr>
          <a:xfrm>
            <a:off x="41945" y="41945"/>
            <a:ext cx="7910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Dashboard</a:t>
            </a:r>
            <a:endParaRPr lang="en-IN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8EB59A-1A22-4C49-8CA1-DCAA3BF408F1}"/>
              </a:ext>
            </a:extLst>
          </p:cNvPr>
          <p:cNvSpPr txBox="1"/>
          <p:nvPr/>
        </p:nvSpPr>
        <p:spPr>
          <a:xfrm>
            <a:off x="47488" y="413532"/>
            <a:ext cx="3162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Progress Milestone</a:t>
            </a:r>
            <a:endParaRPr lang="en-IN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875F48-E3AB-41C0-8B2B-FE05DBF11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500" y="3685890"/>
            <a:ext cx="1675701" cy="6261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3E49154-990A-4565-B45F-AA091F726964}"/>
              </a:ext>
            </a:extLst>
          </p:cNvPr>
          <p:cNvSpPr/>
          <p:nvPr/>
        </p:nvSpPr>
        <p:spPr>
          <a:xfrm>
            <a:off x="1374067" y="3967600"/>
            <a:ext cx="1124125" cy="24294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F5452C-3EC4-DE02-D336-956445266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87" y="784858"/>
            <a:ext cx="8126963" cy="2623702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96C861-C273-4E5F-AA6D-EB826D6B7C2E}"/>
              </a:ext>
            </a:extLst>
          </p:cNvPr>
          <p:cNvSpPr/>
          <p:nvPr/>
        </p:nvSpPr>
        <p:spPr>
          <a:xfrm>
            <a:off x="1056478" y="2770268"/>
            <a:ext cx="612429" cy="1264444"/>
          </a:xfrm>
          <a:custGeom>
            <a:avLst/>
            <a:gdLst>
              <a:gd name="connsiteX0" fmla="*/ 816572 w 816572"/>
              <a:gd name="connsiteY0" fmla="*/ 0 h 1685925"/>
              <a:gd name="connsiteX1" fmla="*/ 6947 w 816572"/>
              <a:gd name="connsiteY1" fmla="*/ 704850 h 1685925"/>
              <a:gd name="connsiteX2" fmla="*/ 492722 w 816572"/>
              <a:gd name="connsiteY2" fmla="*/ 1685925 h 1685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6572" h="1685925">
                <a:moveTo>
                  <a:pt x="816572" y="0"/>
                </a:moveTo>
                <a:cubicBezTo>
                  <a:pt x="438747" y="211931"/>
                  <a:pt x="60922" y="423863"/>
                  <a:pt x="6947" y="704850"/>
                </a:cubicBezTo>
                <a:cubicBezTo>
                  <a:pt x="-47028" y="985838"/>
                  <a:pt x="222847" y="1335881"/>
                  <a:pt x="492722" y="1685925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CEEF93-23DC-DCB6-2749-511224A99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428" y="3685889"/>
            <a:ext cx="9060548" cy="2948175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C687B4E-477F-4511-89C7-E27701CD6C62}"/>
              </a:ext>
            </a:extLst>
          </p:cNvPr>
          <p:cNvSpPr/>
          <p:nvPr/>
        </p:nvSpPr>
        <p:spPr>
          <a:xfrm>
            <a:off x="2161827" y="4170444"/>
            <a:ext cx="929716" cy="1127269"/>
          </a:xfrm>
          <a:custGeom>
            <a:avLst/>
            <a:gdLst>
              <a:gd name="connsiteX0" fmla="*/ 0 w 1647825"/>
              <a:gd name="connsiteY0" fmla="*/ 0 h 1057275"/>
              <a:gd name="connsiteX1" fmla="*/ 542925 w 1647825"/>
              <a:gd name="connsiteY1" fmla="*/ 752475 h 1057275"/>
              <a:gd name="connsiteX2" fmla="*/ 1647825 w 1647825"/>
              <a:gd name="connsiteY2" fmla="*/ 1057275 h 105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7825" h="1057275">
                <a:moveTo>
                  <a:pt x="0" y="0"/>
                </a:moveTo>
                <a:cubicBezTo>
                  <a:pt x="134144" y="288131"/>
                  <a:pt x="268288" y="576263"/>
                  <a:pt x="542925" y="752475"/>
                </a:cubicBezTo>
                <a:cubicBezTo>
                  <a:pt x="817562" y="928687"/>
                  <a:pt x="1474788" y="1003300"/>
                  <a:pt x="1647825" y="1057275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</p:spTree>
    <p:extLst>
      <p:ext uri="{BB962C8B-B14F-4D97-AF65-F5344CB8AC3E}">
        <p14:creationId xmlns:p14="http://schemas.microsoft.com/office/powerpoint/2010/main" val="2855643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07817" y="143451"/>
            <a:ext cx="11776365" cy="923349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4000" b="1" u="sng" dirty="0">
                <a:solidFill>
                  <a:prstClr val="black"/>
                </a:solidFill>
                <a:latin typeface="Calibri"/>
              </a:rPr>
              <a:t>Executive Summary</a:t>
            </a:r>
            <a:br>
              <a:rPr lang="en-US" sz="4000" b="1" dirty="0">
                <a:solidFill>
                  <a:prstClr val="black"/>
                </a:solidFill>
                <a:latin typeface="Calibri"/>
              </a:rPr>
            </a:br>
            <a:r>
              <a:rPr lang="en-US" sz="2500" b="1" dirty="0">
                <a:solidFill>
                  <a:prstClr val="black"/>
                </a:solidFill>
                <a:latin typeface="Calibri"/>
              </a:rPr>
              <a:t>Work in Progress Schemes</a:t>
            </a:r>
            <a:endParaRPr lang="en-US" b="1" dirty="0"/>
          </a:p>
        </p:txBody>
      </p:sp>
      <p:graphicFrame>
        <p:nvGraphicFramePr>
          <p:cNvPr id="4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0380572"/>
              </p:ext>
            </p:extLst>
          </p:nvPr>
        </p:nvGraphicFramePr>
        <p:xfrm>
          <a:off x="373108" y="1303836"/>
          <a:ext cx="11441522" cy="5053425"/>
        </p:xfrm>
        <a:graphic>
          <a:graphicData uri="http://schemas.openxmlformats.org/drawingml/2006/table">
            <a:tbl>
              <a:tblPr/>
              <a:tblGrid>
                <a:gridCol w="1546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7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63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65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90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9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183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972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872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Taluka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Category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Total No. of Schemes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No. of Schemes based on Physical Progress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7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&lt; 25%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25 &lt;</a:t>
                      </a:r>
                      <a:r>
                        <a:rPr lang="en-IN" sz="16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50%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50</a:t>
                      </a:r>
                      <a:r>
                        <a:rPr lang="en-IN" sz="16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&lt; 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75%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75</a:t>
                      </a:r>
                      <a:r>
                        <a:rPr lang="en-IN" sz="16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&lt; 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Commissioned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725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IN" sz="1400" b="1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Akole</a:t>
                      </a:r>
                      <a:endParaRPr lang="en-IN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860" marR="22860" marT="15240" marB="152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Retro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28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7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New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18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725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IN" sz="1400" b="1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Kopargaon</a:t>
                      </a:r>
                      <a:endParaRPr lang="en-IN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860" marR="22860" marT="15240" marB="152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Retro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3614644"/>
                  </a:ext>
                </a:extLst>
              </a:tr>
              <a:tr h="3887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New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19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0842485"/>
                  </a:ext>
                </a:extLst>
              </a:tr>
              <a:tr h="388725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IN" sz="14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Rahata</a:t>
                      </a:r>
                    </a:p>
                  </a:txBody>
                  <a:tcPr marL="22860" marR="22860" marT="15240" marB="152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Retro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17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0868926"/>
                  </a:ext>
                </a:extLst>
              </a:tr>
              <a:tr h="3887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New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9694051"/>
                  </a:ext>
                </a:extLst>
              </a:tr>
              <a:tr h="388725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IN" sz="1400" b="1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Sangamner</a:t>
                      </a:r>
                      <a:endParaRPr lang="en-IN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860" marR="22860" marT="15240" marB="152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Retro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29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7587983"/>
                  </a:ext>
                </a:extLst>
              </a:tr>
              <a:tr h="3887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New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7160972"/>
                  </a:ext>
                </a:extLst>
              </a:tr>
              <a:tr h="388725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IN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Total</a:t>
                      </a:r>
                    </a:p>
                  </a:txBody>
                  <a:tcPr marL="22860" marR="22860" marT="15240" marB="152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Retro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112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57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370838"/>
                  </a:ext>
                </a:extLst>
              </a:tr>
              <a:tr h="3887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New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58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33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147346"/>
                  </a:ext>
                </a:extLst>
              </a:tr>
              <a:tr h="38872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IN" sz="1600" b="1" dirty="0">
                          <a:effectLst/>
                          <a:latin typeface="+mn-lt"/>
                        </a:rPr>
                        <a:t>Grand Total</a:t>
                      </a:r>
                    </a:p>
                  </a:txBody>
                  <a:tcPr marL="22860" marR="22860" marT="15240" marB="152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dirty="0">
                          <a:effectLst/>
                          <a:latin typeface="+mn-lt"/>
                        </a:rPr>
                        <a:t>170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dirty="0">
                          <a:effectLst/>
                          <a:latin typeface="+mn-lt"/>
                        </a:rPr>
                        <a:t>90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dirty="0">
                          <a:effectLst/>
                          <a:latin typeface="+mn-lt"/>
                        </a:rPr>
                        <a:t>50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dirty="0">
                          <a:effectLst/>
                          <a:latin typeface="+mn-lt"/>
                        </a:rPr>
                        <a:t>14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dirty="0"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dirty="0"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541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89277" y="2492922"/>
            <a:ext cx="3526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Work Status: </a:t>
            </a:r>
            <a:r>
              <a:rPr lang="en-US" sz="1400" u="sng" dirty="0"/>
              <a:t>“New Schemes”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597" y="442349"/>
            <a:ext cx="3526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Work Status</a:t>
            </a:r>
            <a:r>
              <a:rPr lang="en-IN" sz="1400" u="sng" dirty="0"/>
              <a:t>: ”Retro Schemes”</a:t>
            </a:r>
            <a:endParaRPr lang="en-US" sz="1400" b="1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148792-AE76-4D75-A64B-DB24860FAEDB}"/>
              </a:ext>
            </a:extLst>
          </p:cNvPr>
          <p:cNvSpPr txBox="1"/>
          <p:nvPr/>
        </p:nvSpPr>
        <p:spPr>
          <a:xfrm>
            <a:off x="41945" y="41945"/>
            <a:ext cx="7910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Dashboard</a:t>
            </a:r>
            <a:endParaRPr lang="en-IN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04A4CE-F975-F49D-020D-0F5BB4E1B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277" y="2800699"/>
            <a:ext cx="5285631" cy="36360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D3E1C9-1B7B-830B-EA9C-A865142FB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5" y="777413"/>
            <a:ext cx="5852667" cy="404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85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73000">
              <a:schemeClr val="accent1">
                <a:lumMod val="30000"/>
                <a:lumOff val="70000"/>
              </a:schemeClr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026578" y="2890390"/>
            <a:ext cx="6138845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u="sng" dirty="0">
                <a:solidFill>
                  <a:prstClr val="black"/>
                </a:solidFill>
              </a:rPr>
              <a:t>MS – PROJECT</a:t>
            </a:r>
          </a:p>
          <a:p>
            <a:pPr algn="ctr"/>
            <a:r>
              <a:rPr lang="en-US" sz="2400" b="1" dirty="0">
                <a:solidFill>
                  <a:prstClr val="black"/>
                </a:solidFill>
              </a:rPr>
              <a:t>Work in Progress Schemes</a:t>
            </a:r>
            <a:endParaRPr lang="en-IN" sz="24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923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07817" y="143451"/>
            <a:ext cx="11776365" cy="92334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u="sng" dirty="0">
                <a:solidFill>
                  <a:prstClr val="black"/>
                </a:solidFill>
                <a:latin typeface="Calibri"/>
              </a:rPr>
              <a:t>Project Overview</a:t>
            </a:r>
            <a:br>
              <a:rPr lang="en-US" sz="4000" b="1" dirty="0">
                <a:solidFill>
                  <a:prstClr val="black"/>
                </a:solidFill>
                <a:latin typeface="Calibri"/>
              </a:rPr>
            </a:br>
            <a:r>
              <a:rPr lang="en-US" sz="2500" b="1" dirty="0">
                <a:solidFill>
                  <a:prstClr val="black"/>
                </a:solidFill>
                <a:latin typeface="Calibri"/>
              </a:rPr>
              <a:t>Physical Progress </a:t>
            </a:r>
            <a:r>
              <a:rPr lang="en-US" sz="2500" b="1" dirty="0" err="1">
                <a:solidFill>
                  <a:prstClr val="black"/>
                </a:solidFill>
                <a:latin typeface="Calibri"/>
              </a:rPr>
              <a:t>vs</a:t>
            </a:r>
            <a:r>
              <a:rPr lang="en-US" sz="2500" b="1" dirty="0">
                <a:solidFill>
                  <a:prstClr val="black"/>
                </a:solidFill>
                <a:latin typeface="Calibri"/>
              </a:rPr>
              <a:t> Financial Progress </a:t>
            </a:r>
            <a:r>
              <a:rPr lang="en-US" sz="2500" b="1" dirty="0" err="1">
                <a:solidFill>
                  <a:prstClr val="black"/>
                </a:solidFill>
                <a:latin typeface="Calibri"/>
              </a:rPr>
              <a:t>vs</a:t>
            </a:r>
            <a:r>
              <a:rPr lang="en-US" sz="2500" b="1" dirty="0">
                <a:solidFill>
                  <a:prstClr val="black"/>
                </a:solidFill>
                <a:latin typeface="Calibri"/>
              </a:rPr>
              <a:t> Time Overrun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28806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07817" y="143452"/>
            <a:ext cx="11776365" cy="72740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prstClr val="black"/>
                </a:solidFill>
                <a:latin typeface="Calibri"/>
              </a:rPr>
              <a:t>Late Schemes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81588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73000">
              <a:schemeClr val="accent1">
                <a:lumMod val="30000"/>
                <a:lumOff val="70000"/>
              </a:schemeClr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107668" y="3075057"/>
            <a:ext cx="597666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u="sng" dirty="0">
                <a:solidFill>
                  <a:prstClr val="black"/>
                </a:solidFill>
              </a:rPr>
              <a:t>SAMPLE SITE VISIT PHOTOS</a:t>
            </a:r>
            <a:endParaRPr lang="en-IN" sz="4000" b="1" u="sng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11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483169" y="180033"/>
            <a:ext cx="11225662" cy="82522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4000" b="1">
                <a:solidFill>
                  <a:prstClr val="black"/>
                </a:solidFill>
                <a:latin typeface="Calibri"/>
                <a:ea typeface="+mj-ea"/>
                <a:cs typeface="+mj-cs"/>
              </a:defRPr>
            </a:lvl1pPr>
          </a:lstStyle>
          <a:p>
            <a:r>
              <a:rPr lang="en-US"/>
              <a:t>Akole Taluka</a:t>
            </a:r>
            <a:r>
              <a:rPr lang="en-US" dirty="0"/>
              <a:t> </a:t>
            </a:r>
            <a:endParaRPr lang="en-IN" altLang="en-US" dirty="0"/>
          </a:p>
        </p:txBody>
      </p:sp>
      <p:pic>
        <p:nvPicPr>
          <p:cNvPr id="1026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562" y="1286012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332" y="1277386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357" y="4158370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643" y="4154475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5340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1268760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/>
          <p:nvPr/>
        </p:nvSpPr>
        <p:spPr>
          <a:xfrm>
            <a:off x="483169" y="180033"/>
            <a:ext cx="11225662" cy="82522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4000" b="1">
                <a:solidFill>
                  <a:prstClr val="black"/>
                </a:solidFill>
                <a:latin typeface="Calibri"/>
                <a:ea typeface="+mj-ea"/>
                <a:cs typeface="+mj-cs"/>
              </a:defRPr>
            </a:lvl1pPr>
          </a:lstStyle>
          <a:p>
            <a:r>
              <a:rPr lang="en-US"/>
              <a:t>Akole Taluka</a:t>
            </a:r>
            <a:r>
              <a:rPr lang="en-US" dirty="0"/>
              <a:t> </a:t>
            </a:r>
            <a:endParaRPr lang="en-IN" altLang="en-US" dirty="0"/>
          </a:p>
        </p:txBody>
      </p:sp>
      <p:pic>
        <p:nvPicPr>
          <p:cNvPr id="10" name="Picture 4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731" y="1286012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997" y="1274760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7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997" y="4160706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8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731" y="4154706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2501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483169" y="180033"/>
            <a:ext cx="11225662" cy="82522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4000" b="1">
                <a:solidFill>
                  <a:prstClr val="black"/>
                </a:solidFill>
                <a:latin typeface="Calibri"/>
                <a:ea typeface="+mj-ea"/>
                <a:cs typeface="+mj-cs"/>
              </a:defRPr>
            </a:lvl1pPr>
          </a:lstStyle>
          <a:p>
            <a:r>
              <a:rPr lang="en-US"/>
              <a:t>Kopargaon Taluka</a:t>
            </a:r>
            <a:r>
              <a:rPr lang="en-US" dirty="0"/>
              <a:t> </a:t>
            </a:r>
            <a:endParaRPr lang="en-IN" altLang="en-US" dirty="0"/>
          </a:p>
        </p:txBody>
      </p:sp>
      <p:pic>
        <p:nvPicPr>
          <p:cNvPr id="3074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14" y="1280386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454" y="1268543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190" y="4157706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565" y="4161072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4903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483169" y="180033"/>
            <a:ext cx="11225662" cy="82522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4000" b="1">
                <a:solidFill>
                  <a:prstClr val="black"/>
                </a:solidFill>
                <a:latin typeface="Calibri"/>
                <a:ea typeface="+mj-ea"/>
                <a:cs typeface="+mj-cs"/>
              </a:defRPr>
            </a:lvl1pPr>
          </a:lstStyle>
          <a:p>
            <a:r>
              <a:rPr lang="en-US"/>
              <a:t>Kopargaon Taluka</a:t>
            </a:r>
            <a:r>
              <a:rPr lang="en-US" dirty="0"/>
              <a:t> </a:t>
            </a:r>
            <a:endParaRPr lang="en-IN" altLang="en-US" dirty="0"/>
          </a:p>
        </p:txBody>
      </p:sp>
      <p:pic>
        <p:nvPicPr>
          <p:cNvPr id="4100" name="Picture 4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706" y="4146103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814" y="1278148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080" y="1276441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5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88" y="4156132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6796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483169" y="180033"/>
            <a:ext cx="11225662" cy="82522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4000" b="1">
                <a:solidFill>
                  <a:prstClr val="black"/>
                </a:solidFill>
                <a:latin typeface="Calibri"/>
                <a:ea typeface="+mj-ea"/>
                <a:cs typeface="+mj-cs"/>
              </a:defRPr>
            </a:lvl1pPr>
          </a:lstStyle>
          <a:p>
            <a:r>
              <a:rPr lang="en-US"/>
              <a:t>Kopargaon Taluka</a:t>
            </a:r>
            <a:r>
              <a:rPr lang="en-US" dirty="0"/>
              <a:t> </a:t>
            </a:r>
            <a:endParaRPr lang="en-IN" altLang="en-US" dirty="0"/>
          </a:p>
        </p:txBody>
      </p:sp>
      <p:pic>
        <p:nvPicPr>
          <p:cNvPr id="5124" name="Picture 4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454" y="4156869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562" y="4165495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88" y="1277386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1268760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8173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7817" y="102811"/>
            <a:ext cx="11776365" cy="923349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+mn-lt"/>
              </a:rPr>
              <a:t>Abstract of Schemes – Work in Progress</a:t>
            </a:r>
            <a:br>
              <a:rPr lang="en-US" b="1" dirty="0">
                <a:latin typeface="+mn-lt"/>
              </a:rPr>
            </a:br>
            <a:r>
              <a:rPr lang="en-US" sz="2200" b="1" dirty="0">
                <a:latin typeface="+mn-lt"/>
              </a:rPr>
              <a:t>Category – “Retro”</a:t>
            </a:r>
            <a:endParaRPr lang="en-US" sz="1600" b="1" dirty="0">
              <a:latin typeface="+mn-l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2ED02E3-74AC-0540-57C1-C7CE9A2A37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204947"/>
              </p:ext>
            </p:extLst>
          </p:nvPr>
        </p:nvGraphicFramePr>
        <p:xfrm>
          <a:off x="497929" y="1167257"/>
          <a:ext cx="11486251" cy="593185"/>
        </p:xfrm>
        <a:graphic>
          <a:graphicData uri="http://schemas.openxmlformats.org/drawingml/2006/table">
            <a:tbl>
              <a:tblPr/>
              <a:tblGrid>
                <a:gridCol w="564526">
                  <a:extLst>
                    <a:ext uri="{9D8B030D-6E8A-4147-A177-3AD203B41FA5}">
                      <a16:colId xmlns:a16="http://schemas.microsoft.com/office/drawing/2014/main" val="335200627"/>
                    </a:ext>
                  </a:extLst>
                </a:gridCol>
                <a:gridCol w="1688338">
                  <a:extLst>
                    <a:ext uri="{9D8B030D-6E8A-4147-A177-3AD203B41FA5}">
                      <a16:colId xmlns:a16="http://schemas.microsoft.com/office/drawing/2014/main" val="2633546498"/>
                    </a:ext>
                  </a:extLst>
                </a:gridCol>
                <a:gridCol w="3582842">
                  <a:extLst>
                    <a:ext uri="{9D8B030D-6E8A-4147-A177-3AD203B41FA5}">
                      <a16:colId xmlns:a16="http://schemas.microsoft.com/office/drawing/2014/main" val="1550490918"/>
                    </a:ext>
                  </a:extLst>
                </a:gridCol>
                <a:gridCol w="1586431">
                  <a:extLst>
                    <a:ext uri="{9D8B030D-6E8A-4147-A177-3AD203B41FA5}">
                      <a16:colId xmlns:a16="http://schemas.microsoft.com/office/drawing/2014/main" val="3229464441"/>
                    </a:ext>
                  </a:extLst>
                </a:gridCol>
                <a:gridCol w="1336879">
                  <a:extLst>
                    <a:ext uri="{9D8B030D-6E8A-4147-A177-3AD203B41FA5}">
                      <a16:colId xmlns:a16="http://schemas.microsoft.com/office/drawing/2014/main" val="1482487857"/>
                    </a:ext>
                  </a:extLst>
                </a:gridCol>
                <a:gridCol w="1497306">
                  <a:extLst>
                    <a:ext uri="{9D8B030D-6E8A-4147-A177-3AD203B41FA5}">
                      <a16:colId xmlns:a16="http://schemas.microsoft.com/office/drawing/2014/main" val="2168994176"/>
                    </a:ext>
                  </a:extLst>
                </a:gridCol>
                <a:gridCol w="1229929">
                  <a:extLst>
                    <a:ext uri="{9D8B030D-6E8A-4147-A177-3AD203B41FA5}">
                      <a16:colId xmlns:a16="http://schemas.microsoft.com/office/drawing/2014/main" val="4278254646"/>
                    </a:ext>
                  </a:extLst>
                </a:gridCol>
              </a:tblGrid>
              <a:tr h="5931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Sr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No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Scheme Name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Name of Agency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 Amount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(</a:t>
                      </a:r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excl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GST)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Date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Construction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Period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Physical </a:t>
                      </a:r>
                    </a:p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Progress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141223"/>
                  </a:ext>
                </a:extLst>
              </a:tr>
            </a:tbl>
          </a:graphicData>
        </a:graphic>
      </p:graphicFrame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3D68098B-0439-EFF3-306E-F6D3EB39B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568374"/>
              </p:ext>
            </p:extLst>
          </p:nvPr>
        </p:nvGraphicFramePr>
        <p:xfrm>
          <a:off x="497929" y="1760441"/>
          <a:ext cx="11486252" cy="4994745"/>
        </p:xfrm>
        <a:graphic>
          <a:graphicData uri="http://schemas.openxmlformats.org/drawingml/2006/table">
            <a:tbl>
              <a:tblPr/>
              <a:tblGrid>
                <a:gridCol w="564527">
                  <a:extLst>
                    <a:ext uri="{9D8B030D-6E8A-4147-A177-3AD203B41FA5}">
                      <a16:colId xmlns:a16="http://schemas.microsoft.com/office/drawing/2014/main" val="232975009"/>
                    </a:ext>
                  </a:extLst>
                </a:gridCol>
                <a:gridCol w="1688338">
                  <a:extLst>
                    <a:ext uri="{9D8B030D-6E8A-4147-A177-3AD203B41FA5}">
                      <a16:colId xmlns:a16="http://schemas.microsoft.com/office/drawing/2014/main" val="785303415"/>
                    </a:ext>
                  </a:extLst>
                </a:gridCol>
                <a:gridCol w="3582842">
                  <a:extLst>
                    <a:ext uri="{9D8B030D-6E8A-4147-A177-3AD203B41FA5}">
                      <a16:colId xmlns:a16="http://schemas.microsoft.com/office/drawing/2014/main" val="2413870011"/>
                    </a:ext>
                  </a:extLst>
                </a:gridCol>
                <a:gridCol w="1586431">
                  <a:extLst>
                    <a:ext uri="{9D8B030D-6E8A-4147-A177-3AD203B41FA5}">
                      <a16:colId xmlns:a16="http://schemas.microsoft.com/office/drawing/2014/main" val="1904706511"/>
                    </a:ext>
                  </a:extLst>
                </a:gridCol>
                <a:gridCol w="1336879">
                  <a:extLst>
                    <a:ext uri="{9D8B030D-6E8A-4147-A177-3AD203B41FA5}">
                      <a16:colId xmlns:a16="http://schemas.microsoft.com/office/drawing/2014/main" val="1261089464"/>
                    </a:ext>
                  </a:extLst>
                </a:gridCol>
                <a:gridCol w="1497306">
                  <a:extLst>
                    <a:ext uri="{9D8B030D-6E8A-4147-A177-3AD203B41FA5}">
                      <a16:colId xmlns:a16="http://schemas.microsoft.com/office/drawing/2014/main" val="3569328776"/>
                    </a:ext>
                  </a:extLst>
                </a:gridCol>
                <a:gridCol w="1229929">
                  <a:extLst>
                    <a:ext uri="{9D8B030D-6E8A-4147-A177-3AD203B41FA5}">
                      <a16:colId xmlns:a16="http://schemas.microsoft.com/office/drawing/2014/main" val="1379136875"/>
                    </a:ext>
                  </a:extLst>
                </a:gridCol>
              </a:tblGrid>
              <a:tr h="348977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Akole</a:t>
                      </a:r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Akole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2374295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Shiswad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Uttam Bhausaheb Navale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1,23,17,471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27-10-2022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80.00%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2302081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Chas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Shree Ganesh Construction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1,50,47,358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12-10-2022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75.00%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2868426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Samrad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Ambadas Popat Ghuge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1,28,85,722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14-10-2022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8823137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Savarkute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Uttam Bhausaheb Navale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1,57,04,093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27-10-2022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5865322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Sherankhel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Ambadas Popat Ghuge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1,71,41,763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07-11-2022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6623691"/>
                  </a:ext>
                </a:extLst>
              </a:tr>
              <a:tr h="4580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Udadawane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Rohan S Mande Engineers And Contractors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2,47,48,285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31-10-2022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33.00%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5709391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Kohandi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Bhabad Sanjay Dadasaheb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93,92,568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14-10-2022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7525817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Chinchvane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Krushna Infrastructure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1,27,12,248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07-11-2022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7610716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Jamgaon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Adesh Gorkshnath Yevale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93,33,165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07-11-2022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9831600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Sakirwadi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M/S Sai Constructions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1,67,57,801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12-10-2022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9378695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Shelad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Bhabad Sanjay Dadasaheb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2,26,73,447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28-11-2022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6080532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Ranad Bk. &amp; Kh.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Ambadas Popat Ghuge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1,49,22,255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07-11-2022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9046834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Kautewadi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Somnath Nivrutti Thorat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47,87,273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13-09-2022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6910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8481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483169" y="180033"/>
            <a:ext cx="11225662" cy="82522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4000" b="1">
                <a:solidFill>
                  <a:prstClr val="black"/>
                </a:solidFill>
                <a:latin typeface="Calibri"/>
                <a:ea typeface="+mj-ea"/>
                <a:cs typeface="+mj-cs"/>
              </a:defRPr>
            </a:lvl1pPr>
          </a:lstStyle>
          <a:p>
            <a:r>
              <a:rPr lang="en-US"/>
              <a:t>Sangamner Taluka</a:t>
            </a:r>
            <a:r>
              <a:rPr lang="en-US" dirty="0"/>
              <a:t> </a:t>
            </a:r>
            <a:endParaRPr lang="en-IN" altLang="en-US" dirty="0"/>
          </a:p>
        </p:txBody>
      </p:sp>
      <p:pic>
        <p:nvPicPr>
          <p:cNvPr id="6146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562" y="1275181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070" y="1276498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92" y="4154073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070" y="4154799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2585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483169" y="180033"/>
            <a:ext cx="11225662" cy="82522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4000" b="1">
                <a:solidFill>
                  <a:prstClr val="black"/>
                </a:solidFill>
                <a:latin typeface="Calibri"/>
                <a:ea typeface="+mj-ea"/>
                <a:cs typeface="+mj-cs"/>
              </a:defRPr>
            </a:lvl1pPr>
          </a:lstStyle>
          <a:p>
            <a:r>
              <a:rPr lang="en-US"/>
              <a:t>Sangamner Taluka</a:t>
            </a:r>
            <a:r>
              <a:rPr lang="en-US" dirty="0"/>
              <a:t> </a:t>
            </a:r>
            <a:endParaRPr lang="en-IN" altLang="en-US" dirty="0"/>
          </a:p>
        </p:txBody>
      </p:sp>
      <p:pic>
        <p:nvPicPr>
          <p:cNvPr id="717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60" y="1278891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1277576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986" y="4149080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814" y="4157706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57964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483169" y="180033"/>
            <a:ext cx="11225662" cy="82522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4000" b="1">
                <a:solidFill>
                  <a:prstClr val="black"/>
                </a:solidFill>
                <a:latin typeface="Calibri"/>
                <a:ea typeface="+mj-ea"/>
                <a:cs typeface="+mj-cs"/>
              </a:defRPr>
            </a:lvl1pPr>
          </a:lstStyle>
          <a:p>
            <a:r>
              <a:rPr lang="en-US"/>
              <a:t>Rahata Taluka</a:t>
            </a:r>
            <a:r>
              <a:rPr lang="en-US" dirty="0"/>
              <a:t> </a:t>
            </a:r>
            <a:endParaRPr lang="en-IN" altLang="en-US" dirty="0"/>
          </a:p>
        </p:txBody>
      </p:sp>
      <p:pic>
        <p:nvPicPr>
          <p:cNvPr id="9219" name="Picture 3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826" y="4160547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814" y="4154031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31" y="1271759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080" y="1279068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99930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483169" y="180033"/>
            <a:ext cx="11225662" cy="82522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4000" b="1">
                <a:solidFill>
                  <a:prstClr val="black"/>
                </a:solidFill>
                <a:latin typeface="Calibri"/>
                <a:ea typeface="+mj-ea"/>
                <a:cs typeface="+mj-cs"/>
              </a:defRPr>
            </a:lvl1pPr>
          </a:lstStyle>
          <a:p>
            <a:r>
              <a:rPr lang="en-US"/>
              <a:t>Rahata Taluka</a:t>
            </a:r>
            <a:r>
              <a:rPr lang="en-US" dirty="0"/>
              <a:t> </a:t>
            </a:r>
            <a:endParaRPr lang="en-IN" altLang="en-US" dirty="0"/>
          </a:p>
        </p:txBody>
      </p:sp>
      <p:pic>
        <p:nvPicPr>
          <p:cNvPr id="8195" name="Picture 3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277" y="1229894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725" y="1229894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277" y="3974527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725" y="3974527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0688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483169" y="180033"/>
            <a:ext cx="11225662" cy="82522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4000" b="1">
                <a:solidFill>
                  <a:prstClr val="black"/>
                </a:solidFill>
                <a:latin typeface="Calibri"/>
                <a:ea typeface="+mj-ea"/>
                <a:cs typeface="+mj-cs"/>
              </a:defRPr>
            </a:lvl1pPr>
          </a:lstStyle>
          <a:p>
            <a:r>
              <a:rPr lang="en-US"/>
              <a:t>Rahata Taluka</a:t>
            </a:r>
            <a:r>
              <a:rPr lang="en-US" dirty="0"/>
              <a:t> </a:t>
            </a:r>
            <a:endParaRPr lang="en-IN" altLang="en-US" dirty="0"/>
          </a:p>
        </p:txBody>
      </p:sp>
      <p:pic>
        <p:nvPicPr>
          <p:cNvPr id="10242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3987949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655" y="1222317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655" y="3987949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1222317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30822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73000">
              <a:schemeClr val="accent1">
                <a:lumMod val="30000"/>
                <a:lumOff val="70000"/>
              </a:schemeClr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45319" y="1665287"/>
            <a:ext cx="10901362" cy="3527426"/>
            <a:chOff x="645319" y="1671637"/>
            <a:chExt cx="10901362" cy="3527426"/>
          </a:xfrm>
        </p:grpSpPr>
        <p:pic>
          <p:nvPicPr>
            <p:cNvPr id="4" name="Picture 2" descr="Centre allocates Rs 9289 Cr to J&amp;K Jal Jeevan Mission - Northline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0512" y="1671637"/>
              <a:ext cx="3990975" cy="2295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645319" y="3967163"/>
              <a:ext cx="10901362" cy="1231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17" tIns="60958" rIns="121917" bIns="60958">
              <a:spAutoFit/>
            </a:bodyPr>
            <a:lstStyle/>
            <a:p>
              <a:pPr algn="ctr"/>
              <a:r>
                <a:rPr lang="en-US" sz="7200" dirty="0">
                  <a:ln>
                    <a:solidFill>
                      <a:schemeClr val="accent1">
                        <a:lumMod val="75000"/>
                      </a:schemeClr>
                    </a:solidFill>
                  </a:ln>
                  <a:latin typeface="Arial Black" pitchFamily="34" charset="0"/>
                </a:rPr>
                <a:t>Thank You!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1973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7817" y="102811"/>
            <a:ext cx="11776365" cy="923349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+mn-lt"/>
              </a:rPr>
              <a:t>Abstract of Schemes – Work in Progress</a:t>
            </a:r>
            <a:br>
              <a:rPr lang="en-US" b="1" dirty="0">
                <a:latin typeface="+mn-lt"/>
              </a:rPr>
            </a:br>
            <a:r>
              <a:rPr lang="en-US" sz="2200" b="1" dirty="0">
                <a:latin typeface="+mn-lt"/>
              </a:rPr>
              <a:t>Category – “Retro”</a:t>
            </a:r>
            <a:endParaRPr lang="en-US" sz="1600" b="1" dirty="0">
              <a:latin typeface="+mn-l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2ED02E3-74AC-0540-57C1-C7CE9A2A37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567973"/>
              </p:ext>
            </p:extLst>
          </p:nvPr>
        </p:nvGraphicFramePr>
        <p:xfrm>
          <a:off x="497929" y="1167257"/>
          <a:ext cx="11486252" cy="593185"/>
        </p:xfrm>
        <a:graphic>
          <a:graphicData uri="http://schemas.openxmlformats.org/drawingml/2006/table">
            <a:tbl>
              <a:tblPr/>
              <a:tblGrid>
                <a:gridCol w="564527">
                  <a:extLst>
                    <a:ext uri="{9D8B030D-6E8A-4147-A177-3AD203B41FA5}">
                      <a16:colId xmlns:a16="http://schemas.microsoft.com/office/drawing/2014/main" val="335200627"/>
                    </a:ext>
                  </a:extLst>
                </a:gridCol>
                <a:gridCol w="1688338">
                  <a:extLst>
                    <a:ext uri="{9D8B030D-6E8A-4147-A177-3AD203B41FA5}">
                      <a16:colId xmlns:a16="http://schemas.microsoft.com/office/drawing/2014/main" val="2633546498"/>
                    </a:ext>
                  </a:extLst>
                </a:gridCol>
                <a:gridCol w="3582842">
                  <a:extLst>
                    <a:ext uri="{9D8B030D-6E8A-4147-A177-3AD203B41FA5}">
                      <a16:colId xmlns:a16="http://schemas.microsoft.com/office/drawing/2014/main" val="1550490918"/>
                    </a:ext>
                  </a:extLst>
                </a:gridCol>
                <a:gridCol w="1586431">
                  <a:extLst>
                    <a:ext uri="{9D8B030D-6E8A-4147-A177-3AD203B41FA5}">
                      <a16:colId xmlns:a16="http://schemas.microsoft.com/office/drawing/2014/main" val="3229464441"/>
                    </a:ext>
                  </a:extLst>
                </a:gridCol>
                <a:gridCol w="1336879">
                  <a:extLst>
                    <a:ext uri="{9D8B030D-6E8A-4147-A177-3AD203B41FA5}">
                      <a16:colId xmlns:a16="http://schemas.microsoft.com/office/drawing/2014/main" val="1482487857"/>
                    </a:ext>
                  </a:extLst>
                </a:gridCol>
                <a:gridCol w="1497306">
                  <a:extLst>
                    <a:ext uri="{9D8B030D-6E8A-4147-A177-3AD203B41FA5}">
                      <a16:colId xmlns:a16="http://schemas.microsoft.com/office/drawing/2014/main" val="2168994176"/>
                    </a:ext>
                  </a:extLst>
                </a:gridCol>
                <a:gridCol w="1229929">
                  <a:extLst>
                    <a:ext uri="{9D8B030D-6E8A-4147-A177-3AD203B41FA5}">
                      <a16:colId xmlns:a16="http://schemas.microsoft.com/office/drawing/2014/main" val="4278254646"/>
                    </a:ext>
                  </a:extLst>
                </a:gridCol>
              </a:tblGrid>
              <a:tr h="5931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Sr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No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Scheme Name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Name of Agency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 Amount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(</a:t>
                      </a:r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excl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GST)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Date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Construction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Period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Physical </a:t>
                      </a:r>
                    </a:p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Progress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141223"/>
                  </a:ext>
                </a:extLst>
              </a:tr>
            </a:tbl>
          </a:graphicData>
        </a:graphic>
      </p:graphicFrame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3D68098B-0439-EFF3-306E-F6D3EB39B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291596"/>
              </p:ext>
            </p:extLst>
          </p:nvPr>
        </p:nvGraphicFramePr>
        <p:xfrm>
          <a:off x="497929" y="1760441"/>
          <a:ext cx="11486251" cy="4994752"/>
        </p:xfrm>
        <a:graphic>
          <a:graphicData uri="http://schemas.openxmlformats.org/drawingml/2006/table">
            <a:tbl>
              <a:tblPr/>
              <a:tblGrid>
                <a:gridCol w="564526">
                  <a:extLst>
                    <a:ext uri="{9D8B030D-6E8A-4147-A177-3AD203B41FA5}">
                      <a16:colId xmlns:a16="http://schemas.microsoft.com/office/drawing/2014/main" val="232975009"/>
                    </a:ext>
                  </a:extLst>
                </a:gridCol>
                <a:gridCol w="1688338">
                  <a:extLst>
                    <a:ext uri="{9D8B030D-6E8A-4147-A177-3AD203B41FA5}">
                      <a16:colId xmlns:a16="http://schemas.microsoft.com/office/drawing/2014/main" val="785303415"/>
                    </a:ext>
                  </a:extLst>
                </a:gridCol>
                <a:gridCol w="3582842">
                  <a:extLst>
                    <a:ext uri="{9D8B030D-6E8A-4147-A177-3AD203B41FA5}">
                      <a16:colId xmlns:a16="http://schemas.microsoft.com/office/drawing/2014/main" val="2413870011"/>
                    </a:ext>
                  </a:extLst>
                </a:gridCol>
                <a:gridCol w="1586431">
                  <a:extLst>
                    <a:ext uri="{9D8B030D-6E8A-4147-A177-3AD203B41FA5}">
                      <a16:colId xmlns:a16="http://schemas.microsoft.com/office/drawing/2014/main" val="1904706511"/>
                    </a:ext>
                  </a:extLst>
                </a:gridCol>
                <a:gridCol w="1336879">
                  <a:extLst>
                    <a:ext uri="{9D8B030D-6E8A-4147-A177-3AD203B41FA5}">
                      <a16:colId xmlns:a16="http://schemas.microsoft.com/office/drawing/2014/main" val="1261089464"/>
                    </a:ext>
                  </a:extLst>
                </a:gridCol>
                <a:gridCol w="1497306">
                  <a:extLst>
                    <a:ext uri="{9D8B030D-6E8A-4147-A177-3AD203B41FA5}">
                      <a16:colId xmlns:a16="http://schemas.microsoft.com/office/drawing/2014/main" val="3569328776"/>
                    </a:ext>
                  </a:extLst>
                </a:gridCol>
                <a:gridCol w="1229929">
                  <a:extLst>
                    <a:ext uri="{9D8B030D-6E8A-4147-A177-3AD203B41FA5}">
                      <a16:colId xmlns:a16="http://schemas.microsoft.com/office/drawing/2014/main" val="1379136875"/>
                    </a:ext>
                  </a:extLst>
                </a:gridCol>
              </a:tblGrid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Khadaki Bk Kh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Kiran Sukhdev Gavhane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1,05,08,000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21-12-2022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2374295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Katalapur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Satyajit Balasaheb Arote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91,47,664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21-11-2022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2302081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Shenit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Jitendra V Patil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92,96,679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19-09-2022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2868426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Titvi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Bhabad Sanjay Dadasaheb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1,68,79,885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01-11-2022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8823137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Bhandardara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Somnath Nivrutti Thorat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65,41,574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10-10-2022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5865322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Paithan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Uttam Bhausaheb Navale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1,58,33,288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20-10-2022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6623691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Jambhale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Uttam Bhausaheb Navale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2,13,56,409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17-01-2023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5709391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Bori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M/S Sai Constructions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1,44,41,618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06-10-2022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7525817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Lavali Otur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Krushna Infrastructure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3,41,77,960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29-09-2022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7610716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Shelvihire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Satyajit Balasaheb Arote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93,61,547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11-11-2022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9831600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Shirpunje Bk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M/S Sai Constructions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1,18,49,836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12-10-2022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9378695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Tirade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Dinesh Jadhav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3,07,13,750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28-11-2022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6080532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Tahakari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Uttam Bhausaheb Nawale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72,97,000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30-06-2022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9046834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Bholewadi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M/S Sai Constructions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86,37,053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12-10-2022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6910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734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7817" y="102811"/>
            <a:ext cx="11776365" cy="923349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+mn-lt"/>
              </a:rPr>
              <a:t>Abstract of Schemes – Work in Progress</a:t>
            </a:r>
            <a:br>
              <a:rPr lang="en-US" b="1" dirty="0">
                <a:latin typeface="+mn-lt"/>
              </a:rPr>
            </a:br>
            <a:r>
              <a:rPr lang="en-US" sz="2200" b="1" dirty="0">
                <a:latin typeface="+mn-lt"/>
              </a:rPr>
              <a:t>Category – “Retro”</a:t>
            </a:r>
            <a:endParaRPr lang="en-US" sz="1600" b="1" dirty="0">
              <a:latin typeface="+mn-l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2ED02E3-74AC-0540-57C1-C7CE9A2A37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144083"/>
              </p:ext>
            </p:extLst>
          </p:nvPr>
        </p:nvGraphicFramePr>
        <p:xfrm>
          <a:off x="497929" y="1167257"/>
          <a:ext cx="11486252" cy="593185"/>
        </p:xfrm>
        <a:graphic>
          <a:graphicData uri="http://schemas.openxmlformats.org/drawingml/2006/table">
            <a:tbl>
              <a:tblPr/>
              <a:tblGrid>
                <a:gridCol w="564527">
                  <a:extLst>
                    <a:ext uri="{9D8B030D-6E8A-4147-A177-3AD203B41FA5}">
                      <a16:colId xmlns:a16="http://schemas.microsoft.com/office/drawing/2014/main" val="335200627"/>
                    </a:ext>
                  </a:extLst>
                </a:gridCol>
                <a:gridCol w="1688338">
                  <a:extLst>
                    <a:ext uri="{9D8B030D-6E8A-4147-A177-3AD203B41FA5}">
                      <a16:colId xmlns:a16="http://schemas.microsoft.com/office/drawing/2014/main" val="2633546498"/>
                    </a:ext>
                  </a:extLst>
                </a:gridCol>
                <a:gridCol w="3582842">
                  <a:extLst>
                    <a:ext uri="{9D8B030D-6E8A-4147-A177-3AD203B41FA5}">
                      <a16:colId xmlns:a16="http://schemas.microsoft.com/office/drawing/2014/main" val="1550490918"/>
                    </a:ext>
                  </a:extLst>
                </a:gridCol>
                <a:gridCol w="1586431">
                  <a:extLst>
                    <a:ext uri="{9D8B030D-6E8A-4147-A177-3AD203B41FA5}">
                      <a16:colId xmlns:a16="http://schemas.microsoft.com/office/drawing/2014/main" val="3229464441"/>
                    </a:ext>
                  </a:extLst>
                </a:gridCol>
                <a:gridCol w="1336879">
                  <a:extLst>
                    <a:ext uri="{9D8B030D-6E8A-4147-A177-3AD203B41FA5}">
                      <a16:colId xmlns:a16="http://schemas.microsoft.com/office/drawing/2014/main" val="1482487857"/>
                    </a:ext>
                  </a:extLst>
                </a:gridCol>
                <a:gridCol w="1497306">
                  <a:extLst>
                    <a:ext uri="{9D8B030D-6E8A-4147-A177-3AD203B41FA5}">
                      <a16:colId xmlns:a16="http://schemas.microsoft.com/office/drawing/2014/main" val="2168994176"/>
                    </a:ext>
                  </a:extLst>
                </a:gridCol>
                <a:gridCol w="1229929">
                  <a:extLst>
                    <a:ext uri="{9D8B030D-6E8A-4147-A177-3AD203B41FA5}">
                      <a16:colId xmlns:a16="http://schemas.microsoft.com/office/drawing/2014/main" val="4278254646"/>
                    </a:ext>
                  </a:extLst>
                </a:gridCol>
              </a:tblGrid>
              <a:tr h="5931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Sr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No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Scheme Name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Name of Agency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 Amount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(</a:t>
                      </a:r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excl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GST)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Date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Construction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Period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Physical </a:t>
                      </a:r>
                    </a:p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Progress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141223"/>
                  </a:ext>
                </a:extLst>
              </a:tr>
            </a:tbl>
          </a:graphicData>
        </a:graphic>
      </p:graphicFrame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3D68098B-0439-EFF3-306E-F6D3EB39B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804417"/>
              </p:ext>
            </p:extLst>
          </p:nvPr>
        </p:nvGraphicFramePr>
        <p:xfrm>
          <a:off x="497929" y="1760442"/>
          <a:ext cx="11486252" cy="4994743"/>
        </p:xfrm>
        <a:graphic>
          <a:graphicData uri="http://schemas.openxmlformats.org/drawingml/2006/table">
            <a:tbl>
              <a:tblPr/>
              <a:tblGrid>
                <a:gridCol w="564527">
                  <a:extLst>
                    <a:ext uri="{9D8B030D-6E8A-4147-A177-3AD203B41FA5}">
                      <a16:colId xmlns:a16="http://schemas.microsoft.com/office/drawing/2014/main" val="232975009"/>
                    </a:ext>
                  </a:extLst>
                </a:gridCol>
                <a:gridCol w="1688338">
                  <a:extLst>
                    <a:ext uri="{9D8B030D-6E8A-4147-A177-3AD203B41FA5}">
                      <a16:colId xmlns:a16="http://schemas.microsoft.com/office/drawing/2014/main" val="785303415"/>
                    </a:ext>
                  </a:extLst>
                </a:gridCol>
                <a:gridCol w="3582842">
                  <a:extLst>
                    <a:ext uri="{9D8B030D-6E8A-4147-A177-3AD203B41FA5}">
                      <a16:colId xmlns:a16="http://schemas.microsoft.com/office/drawing/2014/main" val="2413870011"/>
                    </a:ext>
                  </a:extLst>
                </a:gridCol>
                <a:gridCol w="1586431">
                  <a:extLst>
                    <a:ext uri="{9D8B030D-6E8A-4147-A177-3AD203B41FA5}">
                      <a16:colId xmlns:a16="http://schemas.microsoft.com/office/drawing/2014/main" val="1904706511"/>
                    </a:ext>
                  </a:extLst>
                </a:gridCol>
                <a:gridCol w="1336879">
                  <a:extLst>
                    <a:ext uri="{9D8B030D-6E8A-4147-A177-3AD203B41FA5}">
                      <a16:colId xmlns:a16="http://schemas.microsoft.com/office/drawing/2014/main" val="1261089464"/>
                    </a:ext>
                  </a:extLst>
                </a:gridCol>
                <a:gridCol w="1497306">
                  <a:extLst>
                    <a:ext uri="{9D8B030D-6E8A-4147-A177-3AD203B41FA5}">
                      <a16:colId xmlns:a16="http://schemas.microsoft.com/office/drawing/2014/main" val="3569328776"/>
                    </a:ext>
                  </a:extLst>
                </a:gridCol>
                <a:gridCol w="1229929">
                  <a:extLst>
                    <a:ext uri="{9D8B030D-6E8A-4147-A177-3AD203B41FA5}">
                      <a16:colId xmlns:a16="http://schemas.microsoft.com/office/drawing/2014/main" val="1379136875"/>
                    </a:ext>
                  </a:extLst>
                </a:gridCol>
              </a:tblGrid>
              <a:tr h="38421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Kotul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Jalindar Davkhar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4,47,30,428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03-10-2022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2374295"/>
                  </a:ext>
                </a:extLst>
              </a:tr>
              <a:tr h="38421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Pimaprkane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Bhabad Sanjay Dadasaheb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1,75,15,033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27-10-2022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2302081"/>
                  </a:ext>
                </a:extLst>
              </a:tr>
              <a:tr h="38421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Waki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Jitrendra V Patil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1,10,57,858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19-09-2022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2868426"/>
                  </a:ext>
                </a:extLst>
              </a:tr>
              <a:tr h="38421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Wanjulshet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Uttam Bhausaheb Navale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1,74,28,514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30-06-2022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8823137"/>
                  </a:ext>
                </a:extLst>
              </a:tr>
              <a:tr h="38421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Chaitanyapur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Uttam Bhausaheb Navale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1,75,52,820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20-10-2022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5865322"/>
                  </a:ext>
                </a:extLst>
              </a:tr>
              <a:tr h="38421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Devgaon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 M Infrastructure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1,24,61,326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25-10-2022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6623691"/>
                  </a:ext>
                </a:extLst>
              </a:tr>
              <a:tr h="38421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Karandi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Omkar Ramdas Gite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1,34,59,045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14-10-2022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5709391"/>
                  </a:ext>
                </a:extLst>
              </a:tr>
              <a:tr h="38421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Keli Rumhanwadi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Bhabad Sanjay Dadasaheb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1,62,03,044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13-09-2022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7525817"/>
                  </a:ext>
                </a:extLst>
              </a:tr>
              <a:tr h="38421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Kokanwadi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Satyajit Balasaheb Arote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1,12,96,660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19-09-2022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7610716"/>
                  </a:ext>
                </a:extLst>
              </a:tr>
              <a:tr h="38421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Lahit Kd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Uttam Bhausaheb Navale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1,22,76,599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20-10-2022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9831600"/>
                  </a:ext>
                </a:extLst>
              </a:tr>
              <a:tr h="38421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Nachanthav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Krushna Infrastructure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82,81,455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12-10-2022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9378695"/>
                  </a:ext>
                </a:extLst>
              </a:tr>
              <a:tr h="38421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Sangvi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Uttam Bhausaheb Navale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1,57,19,200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07-11-2022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6080532"/>
                  </a:ext>
                </a:extLst>
              </a:tr>
              <a:tr h="38421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Malegaon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Onkar Construction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1,00,00,828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07-12-2022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90468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0382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7817" y="102811"/>
            <a:ext cx="11776365" cy="923349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+mn-lt"/>
              </a:rPr>
              <a:t>Abstract of Schemes – Work in Progress</a:t>
            </a:r>
            <a:br>
              <a:rPr lang="en-US" b="1" dirty="0">
                <a:latin typeface="+mn-lt"/>
              </a:rPr>
            </a:br>
            <a:r>
              <a:rPr lang="en-US" sz="2200" b="1" dirty="0">
                <a:latin typeface="+mn-lt"/>
              </a:rPr>
              <a:t>Category – “Retro”</a:t>
            </a:r>
            <a:endParaRPr lang="en-US" sz="1600" b="1" dirty="0">
              <a:latin typeface="+mn-l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2ED02E3-74AC-0540-57C1-C7CE9A2A37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236194"/>
              </p:ext>
            </p:extLst>
          </p:nvPr>
        </p:nvGraphicFramePr>
        <p:xfrm>
          <a:off x="497929" y="1167257"/>
          <a:ext cx="11486252" cy="593185"/>
        </p:xfrm>
        <a:graphic>
          <a:graphicData uri="http://schemas.openxmlformats.org/drawingml/2006/table">
            <a:tbl>
              <a:tblPr/>
              <a:tblGrid>
                <a:gridCol w="564527">
                  <a:extLst>
                    <a:ext uri="{9D8B030D-6E8A-4147-A177-3AD203B41FA5}">
                      <a16:colId xmlns:a16="http://schemas.microsoft.com/office/drawing/2014/main" val="335200627"/>
                    </a:ext>
                  </a:extLst>
                </a:gridCol>
                <a:gridCol w="1688338">
                  <a:extLst>
                    <a:ext uri="{9D8B030D-6E8A-4147-A177-3AD203B41FA5}">
                      <a16:colId xmlns:a16="http://schemas.microsoft.com/office/drawing/2014/main" val="2633546498"/>
                    </a:ext>
                  </a:extLst>
                </a:gridCol>
                <a:gridCol w="3582842">
                  <a:extLst>
                    <a:ext uri="{9D8B030D-6E8A-4147-A177-3AD203B41FA5}">
                      <a16:colId xmlns:a16="http://schemas.microsoft.com/office/drawing/2014/main" val="1550490918"/>
                    </a:ext>
                  </a:extLst>
                </a:gridCol>
                <a:gridCol w="1586431">
                  <a:extLst>
                    <a:ext uri="{9D8B030D-6E8A-4147-A177-3AD203B41FA5}">
                      <a16:colId xmlns:a16="http://schemas.microsoft.com/office/drawing/2014/main" val="3229464441"/>
                    </a:ext>
                  </a:extLst>
                </a:gridCol>
                <a:gridCol w="1336879">
                  <a:extLst>
                    <a:ext uri="{9D8B030D-6E8A-4147-A177-3AD203B41FA5}">
                      <a16:colId xmlns:a16="http://schemas.microsoft.com/office/drawing/2014/main" val="1482487857"/>
                    </a:ext>
                  </a:extLst>
                </a:gridCol>
                <a:gridCol w="1497306">
                  <a:extLst>
                    <a:ext uri="{9D8B030D-6E8A-4147-A177-3AD203B41FA5}">
                      <a16:colId xmlns:a16="http://schemas.microsoft.com/office/drawing/2014/main" val="2168994176"/>
                    </a:ext>
                  </a:extLst>
                </a:gridCol>
                <a:gridCol w="1229929">
                  <a:extLst>
                    <a:ext uri="{9D8B030D-6E8A-4147-A177-3AD203B41FA5}">
                      <a16:colId xmlns:a16="http://schemas.microsoft.com/office/drawing/2014/main" val="4278254646"/>
                    </a:ext>
                  </a:extLst>
                </a:gridCol>
              </a:tblGrid>
              <a:tr h="5931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Sr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No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Scheme Name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Name of Agency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 Amount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(</a:t>
                      </a:r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excl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GST)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Date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Construction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Period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Physical </a:t>
                      </a:r>
                    </a:p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Progress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141223"/>
                  </a:ext>
                </a:extLst>
              </a:tr>
            </a:tbl>
          </a:graphicData>
        </a:graphic>
      </p:graphicFrame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3D68098B-0439-EFF3-306E-F6D3EB39B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393466"/>
              </p:ext>
            </p:extLst>
          </p:nvPr>
        </p:nvGraphicFramePr>
        <p:xfrm>
          <a:off x="497929" y="1760441"/>
          <a:ext cx="11486252" cy="4994752"/>
        </p:xfrm>
        <a:graphic>
          <a:graphicData uri="http://schemas.openxmlformats.org/drawingml/2006/table">
            <a:tbl>
              <a:tblPr/>
              <a:tblGrid>
                <a:gridCol w="564527">
                  <a:extLst>
                    <a:ext uri="{9D8B030D-6E8A-4147-A177-3AD203B41FA5}">
                      <a16:colId xmlns:a16="http://schemas.microsoft.com/office/drawing/2014/main" val="232975009"/>
                    </a:ext>
                  </a:extLst>
                </a:gridCol>
                <a:gridCol w="1688338">
                  <a:extLst>
                    <a:ext uri="{9D8B030D-6E8A-4147-A177-3AD203B41FA5}">
                      <a16:colId xmlns:a16="http://schemas.microsoft.com/office/drawing/2014/main" val="785303415"/>
                    </a:ext>
                  </a:extLst>
                </a:gridCol>
                <a:gridCol w="3582842">
                  <a:extLst>
                    <a:ext uri="{9D8B030D-6E8A-4147-A177-3AD203B41FA5}">
                      <a16:colId xmlns:a16="http://schemas.microsoft.com/office/drawing/2014/main" val="2413870011"/>
                    </a:ext>
                  </a:extLst>
                </a:gridCol>
                <a:gridCol w="1586431">
                  <a:extLst>
                    <a:ext uri="{9D8B030D-6E8A-4147-A177-3AD203B41FA5}">
                      <a16:colId xmlns:a16="http://schemas.microsoft.com/office/drawing/2014/main" val="1904706511"/>
                    </a:ext>
                  </a:extLst>
                </a:gridCol>
                <a:gridCol w="1336879">
                  <a:extLst>
                    <a:ext uri="{9D8B030D-6E8A-4147-A177-3AD203B41FA5}">
                      <a16:colId xmlns:a16="http://schemas.microsoft.com/office/drawing/2014/main" val="1261089464"/>
                    </a:ext>
                  </a:extLst>
                </a:gridCol>
                <a:gridCol w="1497306">
                  <a:extLst>
                    <a:ext uri="{9D8B030D-6E8A-4147-A177-3AD203B41FA5}">
                      <a16:colId xmlns:a16="http://schemas.microsoft.com/office/drawing/2014/main" val="3569328776"/>
                    </a:ext>
                  </a:extLst>
                </a:gridCol>
                <a:gridCol w="1229929">
                  <a:extLst>
                    <a:ext uri="{9D8B030D-6E8A-4147-A177-3AD203B41FA5}">
                      <a16:colId xmlns:a16="http://schemas.microsoft.com/office/drawing/2014/main" val="1379136875"/>
                    </a:ext>
                  </a:extLst>
                </a:gridCol>
              </a:tblGrid>
              <a:tr h="356768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Kopargaon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Kopargaon Taluka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71793015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Nategaon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Shree Pavan Construction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95,65,662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04-05-2022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80.00%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2374295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Bramhangaon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Mauli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1,22,85,321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18-10-2022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75.00%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2302081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Bhojade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Anil Kandalkar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62,13,642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28-09-2022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70.00%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2868426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Sonari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Piyush Salve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94,56,000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22-11-2022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55.00%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8823137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Ogadi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Lalit Shantaram Joshi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54,16,688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06-05-2022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5865322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Derdechandwad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Shramsafalya Construction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20,72,949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28-03-2022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6623691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Savanstar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K.K. Thorat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2,65,72,834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18-10-2022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5709391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Morvis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Shree Devolopers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97,18,863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15-12-2022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7525817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Karwadi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Shree Devolopers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2,32,25,033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15-06-2022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7610716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Bhaktarpur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Lalit Shantaram Joshi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23,50,364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13-07-2022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9378695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Shahajapur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Anil Kandalkar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32,15,494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28-09-2022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6080532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Vadgaon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Lalit Shantaram Joshi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40,46,175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26-06-2022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9046834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Dauch Bk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Vikas Shantaram Sangale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60,85,598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28-07-2022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6910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875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7817" y="102811"/>
            <a:ext cx="11776365" cy="923349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+mn-lt"/>
              </a:rPr>
              <a:t>Abstract of Schemes – Work in Progress</a:t>
            </a:r>
            <a:br>
              <a:rPr lang="en-US" b="1" dirty="0">
                <a:latin typeface="+mn-lt"/>
              </a:rPr>
            </a:br>
            <a:r>
              <a:rPr lang="en-US" sz="2200" b="1" dirty="0">
                <a:latin typeface="+mn-lt"/>
              </a:rPr>
              <a:t>Category – “Retro”</a:t>
            </a:r>
            <a:endParaRPr lang="en-US" sz="1600" b="1" dirty="0">
              <a:latin typeface="+mn-l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2ED02E3-74AC-0540-57C1-C7CE9A2A37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904893"/>
              </p:ext>
            </p:extLst>
          </p:nvPr>
        </p:nvGraphicFramePr>
        <p:xfrm>
          <a:off x="497929" y="1167257"/>
          <a:ext cx="11486252" cy="593185"/>
        </p:xfrm>
        <a:graphic>
          <a:graphicData uri="http://schemas.openxmlformats.org/drawingml/2006/table">
            <a:tbl>
              <a:tblPr/>
              <a:tblGrid>
                <a:gridCol w="564527">
                  <a:extLst>
                    <a:ext uri="{9D8B030D-6E8A-4147-A177-3AD203B41FA5}">
                      <a16:colId xmlns:a16="http://schemas.microsoft.com/office/drawing/2014/main" val="335200627"/>
                    </a:ext>
                  </a:extLst>
                </a:gridCol>
                <a:gridCol w="1688338">
                  <a:extLst>
                    <a:ext uri="{9D8B030D-6E8A-4147-A177-3AD203B41FA5}">
                      <a16:colId xmlns:a16="http://schemas.microsoft.com/office/drawing/2014/main" val="2633546498"/>
                    </a:ext>
                  </a:extLst>
                </a:gridCol>
                <a:gridCol w="3582842">
                  <a:extLst>
                    <a:ext uri="{9D8B030D-6E8A-4147-A177-3AD203B41FA5}">
                      <a16:colId xmlns:a16="http://schemas.microsoft.com/office/drawing/2014/main" val="1550490918"/>
                    </a:ext>
                  </a:extLst>
                </a:gridCol>
                <a:gridCol w="1586431">
                  <a:extLst>
                    <a:ext uri="{9D8B030D-6E8A-4147-A177-3AD203B41FA5}">
                      <a16:colId xmlns:a16="http://schemas.microsoft.com/office/drawing/2014/main" val="3229464441"/>
                    </a:ext>
                  </a:extLst>
                </a:gridCol>
                <a:gridCol w="1336879">
                  <a:extLst>
                    <a:ext uri="{9D8B030D-6E8A-4147-A177-3AD203B41FA5}">
                      <a16:colId xmlns:a16="http://schemas.microsoft.com/office/drawing/2014/main" val="1482487857"/>
                    </a:ext>
                  </a:extLst>
                </a:gridCol>
                <a:gridCol w="1497306">
                  <a:extLst>
                    <a:ext uri="{9D8B030D-6E8A-4147-A177-3AD203B41FA5}">
                      <a16:colId xmlns:a16="http://schemas.microsoft.com/office/drawing/2014/main" val="2168994176"/>
                    </a:ext>
                  </a:extLst>
                </a:gridCol>
                <a:gridCol w="1229929">
                  <a:extLst>
                    <a:ext uri="{9D8B030D-6E8A-4147-A177-3AD203B41FA5}">
                      <a16:colId xmlns:a16="http://schemas.microsoft.com/office/drawing/2014/main" val="4278254646"/>
                    </a:ext>
                  </a:extLst>
                </a:gridCol>
              </a:tblGrid>
              <a:tr h="5931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Sr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No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Scheme Name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Name of Agency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 Amount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(</a:t>
                      </a:r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excl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GST)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Date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Construction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Period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Physical </a:t>
                      </a:r>
                    </a:p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Progress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141223"/>
                  </a:ext>
                </a:extLst>
              </a:tr>
            </a:tbl>
          </a:graphicData>
        </a:graphic>
      </p:graphicFrame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3D68098B-0439-EFF3-306E-F6D3EB39B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563500"/>
              </p:ext>
            </p:extLst>
          </p:nvPr>
        </p:nvGraphicFramePr>
        <p:xfrm>
          <a:off x="497929" y="1760442"/>
          <a:ext cx="11486252" cy="4994743"/>
        </p:xfrm>
        <a:graphic>
          <a:graphicData uri="http://schemas.openxmlformats.org/drawingml/2006/table">
            <a:tbl>
              <a:tblPr/>
              <a:tblGrid>
                <a:gridCol w="564527">
                  <a:extLst>
                    <a:ext uri="{9D8B030D-6E8A-4147-A177-3AD203B41FA5}">
                      <a16:colId xmlns:a16="http://schemas.microsoft.com/office/drawing/2014/main" val="232975009"/>
                    </a:ext>
                  </a:extLst>
                </a:gridCol>
                <a:gridCol w="1688338">
                  <a:extLst>
                    <a:ext uri="{9D8B030D-6E8A-4147-A177-3AD203B41FA5}">
                      <a16:colId xmlns:a16="http://schemas.microsoft.com/office/drawing/2014/main" val="785303415"/>
                    </a:ext>
                  </a:extLst>
                </a:gridCol>
                <a:gridCol w="3582842">
                  <a:extLst>
                    <a:ext uri="{9D8B030D-6E8A-4147-A177-3AD203B41FA5}">
                      <a16:colId xmlns:a16="http://schemas.microsoft.com/office/drawing/2014/main" val="2413870011"/>
                    </a:ext>
                  </a:extLst>
                </a:gridCol>
                <a:gridCol w="1586431">
                  <a:extLst>
                    <a:ext uri="{9D8B030D-6E8A-4147-A177-3AD203B41FA5}">
                      <a16:colId xmlns:a16="http://schemas.microsoft.com/office/drawing/2014/main" val="1904706511"/>
                    </a:ext>
                  </a:extLst>
                </a:gridCol>
                <a:gridCol w="1336879">
                  <a:extLst>
                    <a:ext uri="{9D8B030D-6E8A-4147-A177-3AD203B41FA5}">
                      <a16:colId xmlns:a16="http://schemas.microsoft.com/office/drawing/2014/main" val="1261089464"/>
                    </a:ext>
                  </a:extLst>
                </a:gridCol>
                <a:gridCol w="1497306">
                  <a:extLst>
                    <a:ext uri="{9D8B030D-6E8A-4147-A177-3AD203B41FA5}">
                      <a16:colId xmlns:a16="http://schemas.microsoft.com/office/drawing/2014/main" val="3569328776"/>
                    </a:ext>
                  </a:extLst>
                </a:gridCol>
                <a:gridCol w="1229929">
                  <a:extLst>
                    <a:ext uri="{9D8B030D-6E8A-4147-A177-3AD203B41FA5}">
                      <a16:colId xmlns:a16="http://schemas.microsoft.com/office/drawing/2014/main" val="1379136875"/>
                    </a:ext>
                  </a:extLst>
                </a:gridCol>
              </a:tblGrid>
              <a:tr h="38421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Mahegaon Deshmukh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Cholke Sanjay Parasram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23,50,364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20-07-2022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2374295"/>
                  </a:ext>
                </a:extLst>
              </a:tr>
              <a:tr h="38421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Padhegaon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Lalit Shantaram Joshi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62,73,875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17-02-2022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2302081"/>
                  </a:ext>
                </a:extLst>
              </a:tr>
              <a:tr h="38421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Manjur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Lalit Shantaram Joshi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57,63,170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22-11-2022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2868426"/>
                  </a:ext>
                </a:extLst>
              </a:tr>
              <a:tr h="38421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Apegaon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Lalil Shantaram Joshi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96,58,694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13-07-2022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14.47%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8823137"/>
                  </a:ext>
                </a:extLst>
              </a:tr>
              <a:tr h="38421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Pohegaon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K.K. Thorat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3,53,13,046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30-09-2022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5865322"/>
                  </a:ext>
                </a:extLst>
              </a:tr>
              <a:tr h="38421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Karanji Budruk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Sachin Lande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1,62,67,443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18-11-2022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6623691"/>
                  </a:ext>
                </a:extLst>
              </a:tr>
              <a:tr h="38421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Ghari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Rajendra Beldar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67,98,719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06-10-2022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5709391"/>
                  </a:ext>
                </a:extLst>
              </a:tr>
              <a:tr h="38421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Khopadi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Mauli Infrastructures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43,16,188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06-10-2022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7525817"/>
                  </a:ext>
                </a:extLst>
              </a:tr>
              <a:tr h="38421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Shivam Creation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25,96,683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13-07-2022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7610716"/>
                  </a:ext>
                </a:extLst>
              </a:tr>
              <a:tr h="38421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Ukkadgaon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Rajendra Beldar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18,85,352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05-07-2022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9831600"/>
                  </a:ext>
                </a:extLst>
              </a:tr>
              <a:tr h="38421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Khindi Ganesh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Shree Pavan Construction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77,95,536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04-05-2022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9378695"/>
                  </a:ext>
                </a:extLst>
              </a:tr>
              <a:tr h="38421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Kolgaon Thadi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Cholke Sanjay Parasram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69,39,113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28-09-2022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6080532"/>
                  </a:ext>
                </a:extLst>
              </a:tr>
              <a:tr h="38421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Ghoyegaon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Rajendra Beldar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29,61,803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06-10-2022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90468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5669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7817" y="102811"/>
            <a:ext cx="11776365" cy="923349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+mn-lt"/>
              </a:rPr>
              <a:t>Abstract of Schemes – Work in Progress</a:t>
            </a:r>
            <a:br>
              <a:rPr lang="en-US" b="1" dirty="0">
                <a:latin typeface="+mn-lt"/>
              </a:rPr>
            </a:br>
            <a:r>
              <a:rPr lang="en-US" sz="2200" b="1" dirty="0">
                <a:latin typeface="+mn-lt"/>
              </a:rPr>
              <a:t>Category – “Retro”</a:t>
            </a:r>
            <a:endParaRPr lang="en-US" sz="1600" b="1" dirty="0">
              <a:latin typeface="+mn-l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2ED02E3-74AC-0540-57C1-C7CE9A2A37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588380"/>
              </p:ext>
            </p:extLst>
          </p:nvPr>
        </p:nvGraphicFramePr>
        <p:xfrm>
          <a:off x="497929" y="1167257"/>
          <a:ext cx="11486252" cy="593185"/>
        </p:xfrm>
        <a:graphic>
          <a:graphicData uri="http://schemas.openxmlformats.org/drawingml/2006/table">
            <a:tbl>
              <a:tblPr/>
              <a:tblGrid>
                <a:gridCol w="564527">
                  <a:extLst>
                    <a:ext uri="{9D8B030D-6E8A-4147-A177-3AD203B41FA5}">
                      <a16:colId xmlns:a16="http://schemas.microsoft.com/office/drawing/2014/main" val="335200627"/>
                    </a:ext>
                  </a:extLst>
                </a:gridCol>
                <a:gridCol w="1688338">
                  <a:extLst>
                    <a:ext uri="{9D8B030D-6E8A-4147-A177-3AD203B41FA5}">
                      <a16:colId xmlns:a16="http://schemas.microsoft.com/office/drawing/2014/main" val="2633546498"/>
                    </a:ext>
                  </a:extLst>
                </a:gridCol>
                <a:gridCol w="3582842">
                  <a:extLst>
                    <a:ext uri="{9D8B030D-6E8A-4147-A177-3AD203B41FA5}">
                      <a16:colId xmlns:a16="http://schemas.microsoft.com/office/drawing/2014/main" val="1550490918"/>
                    </a:ext>
                  </a:extLst>
                </a:gridCol>
                <a:gridCol w="1586431">
                  <a:extLst>
                    <a:ext uri="{9D8B030D-6E8A-4147-A177-3AD203B41FA5}">
                      <a16:colId xmlns:a16="http://schemas.microsoft.com/office/drawing/2014/main" val="3229464441"/>
                    </a:ext>
                  </a:extLst>
                </a:gridCol>
                <a:gridCol w="1336879">
                  <a:extLst>
                    <a:ext uri="{9D8B030D-6E8A-4147-A177-3AD203B41FA5}">
                      <a16:colId xmlns:a16="http://schemas.microsoft.com/office/drawing/2014/main" val="1482487857"/>
                    </a:ext>
                  </a:extLst>
                </a:gridCol>
                <a:gridCol w="1497306">
                  <a:extLst>
                    <a:ext uri="{9D8B030D-6E8A-4147-A177-3AD203B41FA5}">
                      <a16:colId xmlns:a16="http://schemas.microsoft.com/office/drawing/2014/main" val="2168994176"/>
                    </a:ext>
                  </a:extLst>
                </a:gridCol>
                <a:gridCol w="1229929">
                  <a:extLst>
                    <a:ext uri="{9D8B030D-6E8A-4147-A177-3AD203B41FA5}">
                      <a16:colId xmlns:a16="http://schemas.microsoft.com/office/drawing/2014/main" val="4278254646"/>
                    </a:ext>
                  </a:extLst>
                </a:gridCol>
              </a:tblGrid>
              <a:tr h="5931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Sr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No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Scheme Name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Name of Agency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 Amount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(</a:t>
                      </a:r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excl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GST)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Date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Construction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Period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Physical </a:t>
                      </a:r>
                    </a:p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Progress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141223"/>
                  </a:ext>
                </a:extLst>
              </a:tr>
            </a:tbl>
          </a:graphicData>
        </a:graphic>
      </p:graphicFrame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3D68098B-0439-EFF3-306E-F6D3EB39B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137579"/>
              </p:ext>
            </p:extLst>
          </p:nvPr>
        </p:nvGraphicFramePr>
        <p:xfrm>
          <a:off x="497929" y="1760441"/>
          <a:ext cx="11486252" cy="4994745"/>
        </p:xfrm>
        <a:graphic>
          <a:graphicData uri="http://schemas.openxmlformats.org/drawingml/2006/table">
            <a:tbl>
              <a:tblPr/>
              <a:tblGrid>
                <a:gridCol w="564527">
                  <a:extLst>
                    <a:ext uri="{9D8B030D-6E8A-4147-A177-3AD203B41FA5}">
                      <a16:colId xmlns:a16="http://schemas.microsoft.com/office/drawing/2014/main" val="232975009"/>
                    </a:ext>
                  </a:extLst>
                </a:gridCol>
                <a:gridCol w="1688338">
                  <a:extLst>
                    <a:ext uri="{9D8B030D-6E8A-4147-A177-3AD203B41FA5}">
                      <a16:colId xmlns:a16="http://schemas.microsoft.com/office/drawing/2014/main" val="785303415"/>
                    </a:ext>
                  </a:extLst>
                </a:gridCol>
                <a:gridCol w="3582842">
                  <a:extLst>
                    <a:ext uri="{9D8B030D-6E8A-4147-A177-3AD203B41FA5}">
                      <a16:colId xmlns:a16="http://schemas.microsoft.com/office/drawing/2014/main" val="2413870011"/>
                    </a:ext>
                  </a:extLst>
                </a:gridCol>
                <a:gridCol w="1586431">
                  <a:extLst>
                    <a:ext uri="{9D8B030D-6E8A-4147-A177-3AD203B41FA5}">
                      <a16:colId xmlns:a16="http://schemas.microsoft.com/office/drawing/2014/main" val="1904706511"/>
                    </a:ext>
                  </a:extLst>
                </a:gridCol>
                <a:gridCol w="1336879">
                  <a:extLst>
                    <a:ext uri="{9D8B030D-6E8A-4147-A177-3AD203B41FA5}">
                      <a16:colId xmlns:a16="http://schemas.microsoft.com/office/drawing/2014/main" val="1261089464"/>
                    </a:ext>
                  </a:extLst>
                </a:gridCol>
                <a:gridCol w="1497306">
                  <a:extLst>
                    <a:ext uri="{9D8B030D-6E8A-4147-A177-3AD203B41FA5}">
                      <a16:colId xmlns:a16="http://schemas.microsoft.com/office/drawing/2014/main" val="3569328776"/>
                    </a:ext>
                  </a:extLst>
                </a:gridCol>
                <a:gridCol w="1229929">
                  <a:extLst>
                    <a:ext uri="{9D8B030D-6E8A-4147-A177-3AD203B41FA5}">
                      <a16:colId xmlns:a16="http://schemas.microsoft.com/office/drawing/2014/main" val="1379136875"/>
                    </a:ext>
                  </a:extLst>
                </a:gridCol>
              </a:tblGrid>
              <a:tr h="348977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Rahata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Rahata Taluka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68509056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Jalgaon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Prakash Mangu Pawar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1,67,53,956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29-07-2022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2374295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Dahigaon Korhale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Prakash Mangu Pawar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25,57,078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29-06-2022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2302081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Nimgaon Korhale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Rajendra Pandhore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38,42,646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19-08-2022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37.00%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2868426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Durgapur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Sankalp Ganesh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1,11,24,414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07-11-2022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8823137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Hasnapur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Sharad Gholap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1,58,59,747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19-08-2022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5865322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Nandurkhi Bk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Shubham Dandwate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1,33,23,600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10-11-2022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6623691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Ranjangaon Khurd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Prakash Mangu Pawar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1,11,64,666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19-08-2022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5709391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Nandurkhi Kh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Cholke Sanjay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76,66,767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09-09-2022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7525817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Ekrukhe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 B Lahamge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3,01,09,271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15-02-2023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7610716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Pimpri Nirmal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Dadasaheb Dhavne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3,97,16,628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11-11-2022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9831600"/>
                  </a:ext>
                </a:extLst>
              </a:tr>
              <a:tr h="4580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Cholkewadi , Morwadi Tarkaswadi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 S Bhujbal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1,36,01,409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27-12-2022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9378695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Chitali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Ravindra Sahebrao Shinde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1,58,71,211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10-06-2022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6080532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Rajuri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Dadasaheb Dhavne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4,29,37,910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19-12-2022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90468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6834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7817" y="102811"/>
            <a:ext cx="11776365" cy="923349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+mn-lt"/>
              </a:rPr>
              <a:t>Abstract of Schemes – Work in Progress</a:t>
            </a:r>
            <a:br>
              <a:rPr lang="en-US" b="1" dirty="0">
                <a:latin typeface="+mn-lt"/>
              </a:rPr>
            </a:br>
            <a:r>
              <a:rPr lang="en-US" sz="2200" b="1" dirty="0">
                <a:latin typeface="+mn-lt"/>
              </a:rPr>
              <a:t>Category – “Retro”</a:t>
            </a:r>
            <a:endParaRPr lang="en-US" sz="1600" b="1" dirty="0">
              <a:latin typeface="+mn-l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2ED02E3-74AC-0540-57C1-C7CE9A2A37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47594"/>
              </p:ext>
            </p:extLst>
          </p:nvPr>
        </p:nvGraphicFramePr>
        <p:xfrm>
          <a:off x="497929" y="1167257"/>
          <a:ext cx="11486252" cy="593185"/>
        </p:xfrm>
        <a:graphic>
          <a:graphicData uri="http://schemas.openxmlformats.org/drawingml/2006/table">
            <a:tbl>
              <a:tblPr/>
              <a:tblGrid>
                <a:gridCol w="564527">
                  <a:extLst>
                    <a:ext uri="{9D8B030D-6E8A-4147-A177-3AD203B41FA5}">
                      <a16:colId xmlns:a16="http://schemas.microsoft.com/office/drawing/2014/main" val="335200627"/>
                    </a:ext>
                  </a:extLst>
                </a:gridCol>
                <a:gridCol w="1688338">
                  <a:extLst>
                    <a:ext uri="{9D8B030D-6E8A-4147-A177-3AD203B41FA5}">
                      <a16:colId xmlns:a16="http://schemas.microsoft.com/office/drawing/2014/main" val="2633546498"/>
                    </a:ext>
                  </a:extLst>
                </a:gridCol>
                <a:gridCol w="3582842">
                  <a:extLst>
                    <a:ext uri="{9D8B030D-6E8A-4147-A177-3AD203B41FA5}">
                      <a16:colId xmlns:a16="http://schemas.microsoft.com/office/drawing/2014/main" val="1550490918"/>
                    </a:ext>
                  </a:extLst>
                </a:gridCol>
                <a:gridCol w="1586431">
                  <a:extLst>
                    <a:ext uri="{9D8B030D-6E8A-4147-A177-3AD203B41FA5}">
                      <a16:colId xmlns:a16="http://schemas.microsoft.com/office/drawing/2014/main" val="3229464441"/>
                    </a:ext>
                  </a:extLst>
                </a:gridCol>
                <a:gridCol w="1336879">
                  <a:extLst>
                    <a:ext uri="{9D8B030D-6E8A-4147-A177-3AD203B41FA5}">
                      <a16:colId xmlns:a16="http://schemas.microsoft.com/office/drawing/2014/main" val="1482487857"/>
                    </a:ext>
                  </a:extLst>
                </a:gridCol>
                <a:gridCol w="1497306">
                  <a:extLst>
                    <a:ext uri="{9D8B030D-6E8A-4147-A177-3AD203B41FA5}">
                      <a16:colId xmlns:a16="http://schemas.microsoft.com/office/drawing/2014/main" val="2168994176"/>
                    </a:ext>
                  </a:extLst>
                </a:gridCol>
                <a:gridCol w="1229929">
                  <a:extLst>
                    <a:ext uri="{9D8B030D-6E8A-4147-A177-3AD203B41FA5}">
                      <a16:colId xmlns:a16="http://schemas.microsoft.com/office/drawing/2014/main" val="4278254646"/>
                    </a:ext>
                  </a:extLst>
                </a:gridCol>
              </a:tblGrid>
              <a:tr h="5931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Sr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No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Scheme Name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Name of Agency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 Amount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(</a:t>
                      </a:r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excl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GST)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Date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Construction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Period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Physical </a:t>
                      </a:r>
                    </a:p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Progress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141223"/>
                  </a:ext>
                </a:extLst>
              </a:tr>
            </a:tbl>
          </a:graphicData>
        </a:graphic>
      </p:graphicFrame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3D68098B-0439-EFF3-306E-F6D3EB39B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129020"/>
              </p:ext>
            </p:extLst>
          </p:nvPr>
        </p:nvGraphicFramePr>
        <p:xfrm>
          <a:off x="497929" y="1760442"/>
          <a:ext cx="11486252" cy="4994748"/>
        </p:xfrm>
        <a:graphic>
          <a:graphicData uri="http://schemas.openxmlformats.org/drawingml/2006/table">
            <a:tbl>
              <a:tblPr/>
              <a:tblGrid>
                <a:gridCol w="564527">
                  <a:extLst>
                    <a:ext uri="{9D8B030D-6E8A-4147-A177-3AD203B41FA5}">
                      <a16:colId xmlns:a16="http://schemas.microsoft.com/office/drawing/2014/main" val="232975009"/>
                    </a:ext>
                  </a:extLst>
                </a:gridCol>
                <a:gridCol w="1688338">
                  <a:extLst>
                    <a:ext uri="{9D8B030D-6E8A-4147-A177-3AD203B41FA5}">
                      <a16:colId xmlns:a16="http://schemas.microsoft.com/office/drawing/2014/main" val="785303415"/>
                    </a:ext>
                  </a:extLst>
                </a:gridCol>
                <a:gridCol w="3582842">
                  <a:extLst>
                    <a:ext uri="{9D8B030D-6E8A-4147-A177-3AD203B41FA5}">
                      <a16:colId xmlns:a16="http://schemas.microsoft.com/office/drawing/2014/main" val="2413870011"/>
                    </a:ext>
                  </a:extLst>
                </a:gridCol>
                <a:gridCol w="1586431">
                  <a:extLst>
                    <a:ext uri="{9D8B030D-6E8A-4147-A177-3AD203B41FA5}">
                      <a16:colId xmlns:a16="http://schemas.microsoft.com/office/drawing/2014/main" val="1904706511"/>
                    </a:ext>
                  </a:extLst>
                </a:gridCol>
                <a:gridCol w="1336879">
                  <a:extLst>
                    <a:ext uri="{9D8B030D-6E8A-4147-A177-3AD203B41FA5}">
                      <a16:colId xmlns:a16="http://schemas.microsoft.com/office/drawing/2014/main" val="1261089464"/>
                    </a:ext>
                  </a:extLst>
                </a:gridCol>
                <a:gridCol w="1497306">
                  <a:extLst>
                    <a:ext uri="{9D8B030D-6E8A-4147-A177-3AD203B41FA5}">
                      <a16:colId xmlns:a16="http://schemas.microsoft.com/office/drawing/2014/main" val="3569328776"/>
                    </a:ext>
                  </a:extLst>
                </a:gridCol>
                <a:gridCol w="1229929">
                  <a:extLst>
                    <a:ext uri="{9D8B030D-6E8A-4147-A177-3AD203B41FA5}">
                      <a16:colId xmlns:a16="http://schemas.microsoft.com/office/drawing/2014/main" val="1379136875"/>
                    </a:ext>
                  </a:extLst>
                </a:gridCol>
              </a:tblGrid>
              <a:tr h="335017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Sangamner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Sangamner Taluka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501284"/>
                  </a:ext>
                </a:extLst>
              </a:tr>
              <a:tr h="33501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Devgaon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 S Bhujbal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1,51,60,116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03-08-2022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2374295"/>
                  </a:ext>
                </a:extLst>
              </a:tr>
              <a:tr h="33501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Kokangaon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Sachin Biru Rahinj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1,05,84,254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27-09-2022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2302081"/>
                  </a:ext>
                </a:extLst>
              </a:tr>
              <a:tr h="33501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Pratappur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Yogiraj Infra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1,58,02,565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11-11-2022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2868426"/>
                  </a:ext>
                </a:extLst>
              </a:tr>
              <a:tr h="33501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Waghapur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Shree Kolhe Umesh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1,10,06,558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03-08-2022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8823137"/>
                  </a:ext>
                </a:extLst>
              </a:tr>
              <a:tr h="33501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Jakhuri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Anil Kandalkar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1,71,43,721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27-06-2022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5865322"/>
                  </a:ext>
                </a:extLst>
              </a:tr>
              <a:tr h="43972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Pimpalgoan Konzira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 D Thorat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1,11,24,124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06-10-2022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6623691"/>
                  </a:ext>
                </a:extLst>
              </a:tr>
              <a:tr h="33501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Digras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 S Bhujbal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4,02,41,197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03-10-2022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5709391"/>
                  </a:ext>
                </a:extLst>
              </a:tr>
              <a:tr h="33501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Pimparne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Jorvekr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2,96,59,399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07-11-2022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7525817"/>
                  </a:ext>
                </a:extLst>
              </a:tr>
              <a:tr h="86984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Rahimpur (Bhagawat Wasti, Gaothan, Thakarwadi)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Sanket Enterprises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1,67,34,290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30-09-2022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7610716"/>
                  </a:ext>
                </a:extLst>
              </a:tr>
              <a:tr h="33501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Wadgaon Landga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M/S J.D. Dighe And Sons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3,02,20,390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10-06-2022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9831600"/>
                  </a:ext>
                </a:extLst>
              </a:tr>
              <a:tr h="33501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Umbari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K.K. Thorat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1,59,20,602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15-02-2022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9378695"/>
                  </a:ext>
                </a:extLst>
              </a:tr>
              <a:tr h="33501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Konchi Manchi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Santosh Pandharinath Jondhale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84,14,669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10-11-2022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6080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3956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48873|-4715511|-15368417|-11851413|-11645362|Markido&quot;,&quot;Id&quot;:&quot;641b02563332364bb85213eb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9788</TotalTime>
  <Words>2754</Words>
  <Application>Microsoft Office PowerPoint</Application>
  <PresentationFormat>Widescreen</PresentationFormat>
  <Paragraphs>1500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Arial Black</vt:lpstr>
      <vt:lpstr>Calibri</vt:lpstr>
      <vt:lpstr>Calibri Light</vt:lpstr>
      <vt:lpstr>Office Theme</vt:lpstr>
      <vt:lpstr>2_Office Theme</vt:lpstr>
      <vt:lpstr>4_Office Theme</vt:lpstr>
      <vt:lpstr>5_Office Theme</vt:lpstr>
      <vt:lpstr>District Work Status</vt:lpstr>
      <vt:lpstr>Executive Summary Work in Progress Schemes</vt:lpstr>
      <vt:lpstr>Abstract of Schemes – Work in Progress Category – “Retro”</vt:lpstr>
      <vt:lpstr>Abstract of Schemes – Work in Progress Category – “Retro”</vt:lpstr>
      <vt:lpstr>Abstract of Schemes – Work in Progress Category – “Retro”</vt:lpstr>
      <vt:lpstr>Abstract of Schemes – Work in Progress Category – “Retro”</vt:lpstr>
      <vt:lpstr>Abstract of Schemes – Work in Progress Category – “Retro”</vt:lpstr>
      <vt:lpstr>Abstract of Schemes – Work in Progress Category – “Retro”</vt:lpstr>
      <vt:lpstr>Abstract of Schemes – Work in Progress Category – “Retro”</vt:lpstr>
      <vt:lpstr>Abstract of Schemes – Work in Progress Category – “Retro”</vt:lpstr>
      <vt:lpstr>Abstract of Schemes – Work in Progress Category – “New”</vt:lpstr>
      <vt:lpstr>Abstract of Schemes – Work in Progress Category – “New”</vt:lpstr>
      <vt:lpstr>Abstract of Schemes – Work in Progress Category – “New”</vt:lpstr>
      <vt:lpstr>Abstract of Schemes – Work in Progress Category – “New”</vt:lpstr>
      <vt:lpstr>Abstract of Schemes – Work in Progress Category – “New”</vt:lpstr>
      <vt:lpstr>Abstract of Schemes – Work Completed Category – “Retro”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DeepakRanjan Nayak</dc:creator>
  <cp:lastModifiedBy>Ashutosh Garg</cp:lastModifiedBy>
  <cp:revision>584</cp:revision>
  <dcterms:created xsi:type="dcterms:W3CDTF">2022-03-31T07:35:09Z</dcterms:created>
  <dcterms:modified xsi:type="dcterms:W3CDTF">2023-04-06T05:37:58Z</dcterms:modified>
</cp:coreProperties>
</file>